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82" r:id="rId5"/>
  </p:sldMasterIdLst>
  <p:notesMasterIdLst>
    <p:notesMasterId r:id="rId13"/>
  </p:notesMasterIdLst>
  <p:handoutMasterIdLst>
    <p:handoutMasterId r:id="rId14"/>
  </p:handoutMasterIdLst>
  <p:sldIdLst>
    <p:sldId id="265" r:id="rId6"/>
    <p:sldId id="310" r:id="rId7"/>
    <p:sldId id="307" r:id="rId8"/>
    <p:sldId id="311" r:id="rId9"/>
    <p:sldId id="312" r:id="rId10"/>
    <p:sldId id="309" r:id="rId11"/>
    <p:sldId id="313" r:id="rId12"/>
  </p:sldIdLst>
  <p:sldSz cx="9144000" cy="6858000" type="screen4x3"/>
  <p:notesSz cx="7315200" cy="9601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008000"/>
    <a:srgbClr val="FFFF66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81" autoAdjust="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69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250EE788-B2A4-4BD3-B037-A05174FD321F}" type="datetimeFigureOut">
              <a:rPr lang="en-US"/>
              <a:pPr>
                <a:defRPr/>
              </a:pPr>
              <a:t>12/2/15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B3697A65-6F49-4A72-ABBF-B8C8E3A55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0349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EB5670B5-4A3F-4169-BC57-A7771F6ED517}" type="datetimeFigureOut">
              <a:rPr lang="en-US"/>
              <a:pPr>
                <a:defRPr/>
              </a:pPr>
              <a:t>12/2/15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B1B176F8-00F1-4C61-93BC-A99B3FE56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578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B176F8-00F1-4C61-93BC-A99B3FE5639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965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886AC-8EAF-46CE-9CE4-BD338DC14DA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382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8001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12/3/2015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C. Conger | Community Advisory Board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703D3-A44B-4D53-86BA-F9B3257B10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7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12/3/2015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C. Conger | Community Advisory Board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A616A-C662-4314-BFAC-E7E6A9055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04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12/3/2015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C. Conger | Community Advisory Board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68D2F-A8A7-40D4-9224-B9FF3C9217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922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12/3/2015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C. Conger | Community Advisory Board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E9B95-F1DF-4521-9CF6-1789B883F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55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12/3/2015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C. Conger | Community Advisory Board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D35F6-F479-4EAE-BEAD-71DBA67D6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3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12/3/2015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C. Conger | Community Advisory Board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D11F8-7FE5-4989-89B0-2B4E0A540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1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12/3/2015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C. Conger | Community Advisory Board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9DA0B-2DBB-40D9-88DD-BC0FF593F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98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12/3/2015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C. Conger | Community Advisory Board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9160A-78AD-46FE-BDAC-80BFB5355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870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theme" Target="../theme/theme2.xml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smtClean="0"/>
              <a:t>12/3/2015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C. Conger | Community Advisory Board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02AF9452-A980-414E-82B1-4F1DCC53A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01" r:id="rId3"/>
    <p:sldLayoutId id="2147484102" r:id="rId4"/>
    <p:sldLayoutId id="2147484103" r:id="rId5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smtClean="0"/>
              <a:t>12/3/2015</a:t>
            </a:r>
            <a:endParaRPr 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C. Conger | Community Advisory Board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C7EB5C80-2B52-43B6-9EE7-2FF751254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package" Target="../embeddings/Microsoft_Excel_Sheet1.xlsx"/><Relationship Id="rId5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package" Target="../embeddings/Microsoft_Excel_Sheet2.xlsx"/><Relationship Id="rId5" Type="http://schemas.openxmlformats.org/officeDocument/2006/relationships/image" Target="../media/image7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581114" y="3559175"/>
            <a:ext cx="7751674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Helvetica" pitchFamily="124" charset="0"/>
              </a:rPr>
              <a:t>Financial Overview of Fermilab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>
                <a:latin typeface="Helvetica" pitchFamily="124" charset="0"/>
              </a:rPr>
              <a:t>Cindy Conger, Chief </a:t>
            </a:r>
            <a:r>
              <a:rPr lang="en-US" dirty="0">
                <a:latin typeface="Helvetica" pitchFamily="124" charset="0"/>
              </a:rPr>
              <a:t>F</a:t>
            </a:r>
            <a:r>
              <a:rPr lang="en-US" dirty="0" smtClean="0">
                <a:latin typeface="Helvetica" pitchFamily="124" charset="0"/>
              </a:rPr>
              <a:t>inancial Officer</a:t>
            </a:r>
          </a:p>
          <a:p>
            <a:pPr eaLnBrk="1" hangingPunct="1"/>
            <a:r>
              <a:rPr lang="en-US" dirty="0" smtClean="0">
                <a:latin typeface="Helvetica" pitchFamily="124" charset="0"/>
              </a:rPr>
              <a:t>Community Advisory Board</a:t>
            </a:r>
          </a:p>
          <a:p>
            <a:pPr eaLnBrk="1" hangingPunct="1"/>
            <a:r>
              <a:rPr lang="en-US" dirty="0" smtClean="0">
                <a:latin typeface="Helvetica" pitchFamily="124" charset="0"/>
              </a:rPr>
              <a:t>3 December 2015</a:t>
            </a:r>
          </a:p>
          <a:p>
            <a:pPr eaLnBrk="1" hangingPunct="1"/>
            <a:endParaRPr lang="en-US" dirty="0" smtClean="0">
              <a:latin typeface="Helvetica" pitchFamily="12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Helvetica" pitchFamily="124" charset="0"/>
              </a:rPr>
              <a:t>Fermilab Business information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522107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Fermi Research Alliance LLC holds the contract with DOE to run Fermilab</a:t>
            </a:r>
          </a:p>
          <a:p>
            <a:pPr lvl="1"/>
            <a:r>
              <a:rPr lang="en-US" dirty="0" smtClean="0"/>
              <a:t>Fermilab is a place, not a legal entity. </a:t>
            </a:r>
            <a:r>
              <a:rPr lang="en-US" dirty="0" smtClean="0"/>
              <a:t>FRA </a:t>
            </a:r>
            <a:r>
              <a:rPr lang="en-US" dirty="0" smtClean="0"/>
              <a:t>does business as “</a:t>
            </a:r>
            <a:r>
              <a:rPr lang="en-US" dirty="0" smtClean="0"/>
              <a:t>Fermilab</a:t>
            </a:r>
            <a:r>
              <a:rPr lang="en-US" dirty="0" smtClean="0"/>
              <a:t>.” 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The US government (DOE) owns the facility and is represented by the Fermi Site Office headed by Mike Weis.</a:t>
            </a:r>
          </a:p>
          <a:p>
            <a:r>
              <a:rPr lang="en-US" dirty="0" smtClean="0"/>
              <a:t>FRA is known as </a:t>
            </a:r>
            <a:r>
              <a:rPr lang="en-US" dirty="0" smtClean="0"/>
              <a:t>a </a:t>
            </a:r>
            <a:r>
              <a:rPr lang="en-US" dirty="0" smtClean="0"/>
              <a:t>“Management &amp; Operating (M&amp;O) Contractor” </a:t>
            </a:r>
          </a:p>
          <a:p>
            <a:r>
              <a:rPr lang="en-US" dirty="0" smtClean="0"/>
              <a:t>Employees </a:t>
            </a:r>
            <a:r>
              <a:rPr lang="en-US" dirty="0"/>
              <a:t>work for FRA, not the federal government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FRA </a:t>
            </a:r>
            <a:r>
              <a:rPr lang="en-US" dirty="0"/>
              <a:t>is a 501(c)(3) non-profit organization.</a:t>
            </a:r>
          </a:p>
          <a:p>
            <a:r>
              <a:rPr lang="en-US" dirty="0" err="1"/>
              <a:t>Fermilab’s</a:t>
            </a:r>
            <a:r>
              <a:rPr lang="en-US" dirty="0"/>
              <a:t> fiscal year is the same as the federal government’s – October 1</a:t>
            </a:r>
            <a:r>
              <a:rPr lang="en-US" baseline="30000" dirty="0"/>
              <a:t>st</a:t>
            </a:r>
            <a:r>
              <a:rPr lang="en-US" dirty="0"/>
              <a:t> to September 30</a:t>
            </a:r>
            <a:r>
              <a:rPr lang="en-US" baseline="30000" dirty="0"/>
              <a:t>th</a:t>
            </a:r>
            <a:r>
              <a:rPr lang="en-US" dirty="0"/>
              <a:t>.</a:t>
            </a:r>
          </a:p>
          <a:p>
            <a:endParaRPr lang="en-US" dirty="0" smtClean="0">
              <a:latin typeface="Helvetica" pitchFamily="124" charset="0"/>
            </a:endParaRPr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900" smtClean="0">
                <a:solidFill>
                  <a:srgbClr val="004C97"/>
                </a:solidFill>
                <a:latin typeface="Helvetica" pitchFamily="124" charset="0"/>
              </a:rPr>
              <a:t>12/3/2015</a:t>
            </a:r>
            <a:endParaRPr lang="en-US" sz="900" dirty="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6450" y="6515100"/>
            <a:ext cx="5373688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900" smtClean="0">
                <a:solidFill>
                  <a:srgbClr val="004C97"/>
                </a:solidFill>
                <a:latin typeface="Helvetica" pitchFamily="124" charset="0"/>
              </a:rPr>
              <a:t>C. Conger | Community Advisory Board</a:t>
            </a:r>
            <a:endParaRPr lang="en-US" sz="900" b="1" dirty="0" smtClean="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579DC487-498F-4AF7-BB69-6A04FDBE7A37}" type="slidenum">
              <a:rPr lang="en-US" sz="900" smtClean="0">
                <a:solidFill>
                  <a:srgbClr val="004C97"/>
                </a:solidFill>
                <a:latin typeface="Helvetica" pitchFamily="124" charset="0"/>
              </a:rPr>
              <a:pPr eaLnBrk="1" hangingPunct="1"/>
              <a:t>2</a:t>
            </a:fld>
            <a:endParaRPr lang="en-US" sz="900">
              <a:solidFill>
                <a:srgbClr val="004C97"/>
              </a:solidFill>
              <a:latin typeface="Helvetica" pitchFamily="12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689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 Contract DE-AC02-07CH11359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C. Conger | Community Advisory Board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703D3-A44B-4D53-86BA-F9B3257B10A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9393741"/>
              </p:ext>
            </p:extLst>
          </p:nvPr>
        </p:nvGraphicFramePr>
        <p:xfrm>
          <a:off x="1177761" y="900245"/>
          <a:ext cx="4453917" cy="4895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8" name="Worksheet" r:id="rId4" imgW="3648145" imgH="4010040" progId="Excel.Sheet.12">
                  <p:embed/>
                </p:oleObj>
              </mc:Choice>
              <mc:Fallback>
                <p:oleObj name="Worksheet" r:id="rId4" imgW="3648145" imgH="40100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77761" y="900245"/>
                        <a:ext cx="4453917" cy="4895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016239" y="1464882"/>
            <a:ext cx="26150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indent="-182880">
              <a:buFont typeface="Arial" pitchFamily="34" charset="0"/>
              <a:buChar char="•"/>
            </a:pPr>
            <a:r>
              <a:rPr lang="en-US" sz="2000" dirty="0" smtClean="0"/>
              <a:t>Between Fermi Research Alliance LLC and DOE</a:t>
            </a:r>
          </a:p>
          <a:p>
            <a:pPr marL="182880" indent="-182880">
              <a:buFont typeface="Arial" pitchFamily="34" charset="0"/>
              <a:buChar char="•"/>
            </a:pPr>
            <a:endParaRPr lang="en-US" sz="2000" dirty="0" smtClean="0"/>
          </a:p>
          <a:p>
            <a:pPr marL="182880" indent="-182880">
              <a:buFont typeface="Arial" pitchFamily="34" charset="0"/>
              <a:buChar char="•"/>
            </a:pPr>
            <a:r>
              <a:rPr lang="en-US" sz="2000" dirty="0" smtClean="0"/>
              <a:t>Effective January 1, 2007</a:t>
            </a:r>
          </a:p>
          <a:p>
            <a:pPr marL="182880" indent="-182880">
              <a:buFont typeface="Arial" pitchFamily="34" charset="0"/>
              <a:buChar char="•"/>
            </a:pPr>
            <a:endParaRPr lang="en-US" sz="2000" dirty="0"/>
          </a:p>
          <a:p>
            <a:pPr marL="182880" indent="-182880">
              <a:buFont typeface="Arial" pitchFamily="34" charset="0"/>
              <a:buChar char="•"/>
            </a:pPr>
            <a:r>
              <a:rPr lang="en-US" sz="2000" dirty="0" smtClean="0"/>
              <a:t>Modified 168 times since then</a:t>
            </a:r>
          </a:p>
          <a:p>
            <a:pPr marL="182880" indent="-182880">
              <a:buFont typeface="Arial" pitchFamily="34" charset="0"/>
              <a:buChar char="•"/>
            </a:pPr>
            <a:endParaRPr lang="en-US" sz="2000" dirty="0"/>
          </a:p>
          <a:p>
            <a:pPr marL="182880" indent="-182880">
              <a:buFont typeface="Arial" pitchFamily="34" charset="0"/>
              <a:buChar char="•"/>
            </a:pPr>
            <a:r>
              <a:rPr lang="en-US" sz="2000" dirty="0" smtClean="0"/>
              <a:t>540 pages long</a:t>
            </a:r>
          </a:p>
        </p:txBody>
      </p:sp>
    </p:spTree>
    <p:extLst>
      <p:ext uri="{BB962C8B-B14F-4D97-AF65-F5344CB8AC3E}">
        <p14:creationId xmlns:p14="http://schemas.microsoft.com/office/powerpoint/2010/main" val="3374327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Helvetica" pitchFamily="124" charset="0"/>
              </a:rPr>
              <a:t>Fermilab Funding &gt; 99% from Federal Government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880014"/>
            <a:ext cx="8672513" cy="550267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Nearly </a:t>
            </a:r>
            <a:r>
              <a:rPr lang="en-US" dirty="0" smtClean="0"/>
              <a:t>95% </a:t>
            </a:r>
            <a:r>
              <a:rPr lang="en-US" dirty="0"/>
              <a:t>from the Office of High Energy Physics (OHEP) within the DOE’s Office of Science</a:t>
            </a:r>
            <a:r>
              <a:rPr lang="en-US" dirty="0" smtClean="0"/>
              <a:t>.</a:t>
            </a:r>
          </a:p>
          <a:p>
            <a:pPr lvl="1"/>
            <a:r>
              <a:rPr lang="en-US" i="1" dirty="0" smtClean="0"/>
              <a:t>Remaining funding comes from other DOE programs, other labs, and external customers</a:t>
            </a:r>
          </a:p>
          <a:p>
            <a:endParaRPr lang="en-US" dirty="0"/>
          </a:p>
          <a:p>
            <a:r>
              <a:rPr lang="en-US" dirty="0" smtClean="0"/>
              <a:t>FY2016 </a:t>
            </a:r>
            <a:r>
              <a:rPr lang="en-US" dirty="0"/>
              <a:t>President’s </a:t>
            </a:r>
            <a:r>
              <a:rPr lang="en-US" dirty="0" smtClean="0"/>
              <a:t>Budget Request:</a:t>
            </a:r>
            <a:endParaRPr lang="en-US" dirty="0"/>
          </a:p>
          <a:p>
            <a:pPr lvl="1"/>
            <a:r>
              <a:rPr lang="en-US" sz="2400" dirty="0"/>
              <a:t>DOE  $</a:t>
            </a:r>
            <a:r>
              <a:rPr lang="en-US" sz="2400" dirty="0" smtClean="0"/>
              <a:t>29.9B</a:t>
            </a:r>
            <a:endParaRPr lang="en-US" sz="2400" dirty="0"/>
          </a:p>
          <a:p>
            <a:pPr lvl="2">
              <a:buFont typeface="Arial" charset="0"/>
              <a:buChar char="•"/>
            </a:pPr>
            <a:r>
              <a:rPr lang="en-US" sz="2200" dirty="0"/>
              <a:t>Office of Science  $</a:t>
            </a:r>
            <a:r>
              <a:rPr lang="en-US" sz="2200" dirty="0" smtClean="0"/>
              <a:t>5.3B</a:t>
            </a:r>
            <a:endParaRPr lang="en-US" sz="2200" dirty="0"/>
          </a:p>
          <a:p>
            <a:pPr lvl="3"/>
            <a:r>
              <a:rPr lang="en-US" sz="2000" dirty="0"/>
              <a:t>Office of High Energy Physics  $</a:t>
            </a:r>
            <a:r>
              <a:rPr lang="en-US" sz="2000" dirty="0" smtClean="0"/>
              <a:t>788M</a:t>
            </a:r>
            <a:endParaRPr lang="en-US" sz="2000" dirty="0"/>
          </a:p>
          <a:p>
            <a:pPr lvl="4"/>
            <a:r>
              <a:rPr lang="en-US" b="1" dirty="0">
                <a:solidFill>
                  <a:srgbClr val="00B050"/>
                </a:solidFill>
              </a:rPr>
              <a:t>Fermilab  $</a:t>
            </a:r>
            <a:r>
              <a:rPr lang="en-US" b="1" dirty="0" smtClean="0">
                <a:solidFill>
                  <a:srgbClr val="00B050"/>
                </a:solidFill>
              </a:rPr>
              <a:t>374M</a:t>
            </a:r>
          </a:p>
          <a:p>
            <a:pPr lvl="4"/>
            <a:endParaRPr lang="en-US" b="1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Fermilab funding comes in ~60 different buckets representing particular mission-related programs (e.g. Facilities Operations, Cosmic Frontier Research)</a:t>
            </a:r>
            <a:endParaRPr lang="en-US" dirty="0"/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900" smtClean="0">
                <a:solidFill>
                  <a:srgbClr val="004C97"/>
                </a:solidFill>
                <a:latin typeface="Helvetica" pitchFamily="124" charset="0"/>
              </a:rPr>
              <a:t>12/3/2015</a:t>
            </a:r>
            <a:endParaRPr lang="en-US" sz="900" dirty="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6450" y="6515100"/>
            <a:ext cx="5373688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900" smtClean="0">
                <a:solidFill>
                  <a:srgbClr val="004C97"/>
                </a:solidFill>
                <a:latin typeface="Helvetica" pitchFamily="124" charset="0"/>
              </a:rPr>
              <a:t>C. Conger | Community Advisory Board</a:t>
            </a:r>
            <a:endParaRPr lang="en-US" sz="900" b="1" dirty="0" smtClean="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579DC487-498F-4AF7-BB69-6A04FDBE7A37}" type="slidenum">
              <a:rPr lang="en-US" sz="900" smtClean="0">
                <a:solidFill>
                  <a:srgbClr val="004C97"/>
                </a:solidFill>
                <a:latin typeface="Helvetica" pitchFamily="124" charset="0"/>
              </a:rPr>
              <a:pPr eaLnBrk="1" hangingPunct="1"/>
              <a:t>4</a:t>
            </a:fld>
            <a:endParaRPr lang="en-US" sz="900">
              <a:solidFill>
                <a:srgbClr val="004C97"/>
              </a:solidFill>
              <a:latin typeface="Helvetica" pitchFamily="12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462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Work Authorization/Approved Financial Plan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AA0993-2668-4F77-80C2-3595153031F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/>
            <a:r>
              <a:rPr lang="en-US" sz="900" smtClean="0">
                <a:solidFill>
                  <a:srgbClr val="004C97"/>
                </a:solidFill>
                <a:latin typeface="Helvetica" pitchFamily="124" charset="0"/>
              </a:rPr>
              <a:t>C. Conger | Community Advisory Board</a:t>
            </a:r>
            <a:endParaRPr lang="en-US" sz="900" b="1" dirty="0" smtClean="0">
              <a:solidFill>
                <a:srgbClr val="004C97"/>
              </a:solidFill>
              <a:latin typeface="Helvetica" pitchFamily="12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291" y="866779"/>
            <a:ext cx="6067606" cy="5461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558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Helvetica" charset="0"/>
              </a:rPr>
              <a:t>FY2015 Financial Results – DOE Contract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E8CAA1-DFC2-46E4-A47B-A80A51FCE200}" type="slidenum">
              <a:rPr lang="en-US" sz="900">
                <a:solidFill>
                  <a:srgbClr val="154D81"/>
                </a:solidFill>
                <a:latin typeface="Helvetica" charset="0"/>
              </a:rPr>
              <a:pPr eaLnBrk="1" hangingPunct="1"/>
              <a:t>6</a:t>
            </a:fld>
            <a:endParaRPr lang="en-US" sz="900" dirty="0">
              <a:solidFill>
                <a:srgbClr val="154D81"/>
              </a:solidFill>
              <a:latin typeface="Helvetica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6450013" y="6515100"/>
            <a:ext cx="1076325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900" smtClean="0">
                <a:solidFill>
                  <a:srgbClr val="154D81"/>
                </a:solidFill>
                <a:latin typeface="Helvetica" charset="0"/>
              </a:rPr>
              <a:t>12/3/2015</a:t>
            </a:r>
            <a:endParaRPr lang="en-US" sz="900" dirty="0">
              <a:solidFill>
                <a:srgbClr val="154D81"/>
              </a:solidFill>
              <a:latin typeface="Helvetica" charset="0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6450" y="6515100"/>
            <a:ext cx="5373688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900" smtClean="0">
                <a:solidFill>
                  <a:srgbClr val="154D81"/>
                </a:solidFill>
                <a:latin typeface="Helvetica" charset="0"/>
              </a:rPr>
              <a:t>C. Conger | Community Advisory Board</a:t>
            </a:r>
            <a:endParaRPr lang="en-US" sz="900" b="1" dirty="0">
              <a:solidFill>
                <a:srgbClr val="154D81"/>
              </a:solidFill>
              <a:latin typeface="Helvetica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292127"/>
              </p:ext>
            </p:extLst>
          </p:nvPr>
        </p:nvGraphicFramePr>
        <p:xfrm>
          <a:off x="1314277" y="1002294"/>
          <a:ext cx="5795502" cy="4837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Worksheet" r:id="rId4" imgW="4838621" imgH="4038660" progId="Excel.Sheet.12">
                  <p:embed/>
                </p:oleObj>
              </mc:Choice>
              <mc:Fallback>
                <p:oleObj name="Worksheet" r:id="rId4" imgW="4838621" imgH="40386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14277" y="1002294"/>
                        <a:ext cx="5795502" cy="4837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378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3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4C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Questions?</a:t>
            </a:r>
            <a:endParaRPr lang="en-US" sz="4000" dirty="0">
              <a:solidFill>
                <a:srgbClr val="004C9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12/3/2015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C. Conger | Community Advisory Board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924D35F6-F479-4EAE-BEAD-71DBA67D669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52948"/>
      </p:ext>
    </p:extLst>
  </p:cSld>
  <p:clrMapOvr>
    <a:masterClrMapping/>
  </p:clrMapOvr>
</p:sld>
</file>

<file path=ppt/theme/theme1.xml><?xml version="1.0" encoding="utf-8"?>
<a:theme xmlns:a="http://schemas.openxmlformats.org/drawingml/2006/main" name="FNAL_PowerPoint Template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Type xmlns="8c32c579-7c3b-48a1-9347-775790df8c1a">Final Presentation</Document_x0020_Type>
    <Year xmlns="8c32c579-7c3b-48a1-9347-775790df8c1a">FY16-17 (March 4, 2015)</Year>
    <Month xmlns="8c32c579-7c3b-48a1-9347-775790df8c1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DF2ACA99E64E41A3F409149D665B00" ma:contentTypeVersion="4" ma:contentTypeDescription="Create a new document." ma:contentTypeScope="" ma:versionID="643f4eb5ab1793af465aa0c098f02c00">
  <xsd:schema xmlns:xsd="http://www.w3.org/2001/XMLSchema" xmlns:xs="http://www.w3.org/2001/XMLSchema" xmlns:p="http://schemas.microsoft.com/office/2006/metadata/properties" xmlns:ns2="8c32c579-7c3b-48a1-9347-775790df8c1a" targetNamespace="http://schemas.microsoft.com/office/2006/metadata/properties" ma:root="true" ma:fieldsID="72bd0afbb7974bba19b047c44ec0e5bb" ns2:_="">
    <xsd:import namespace="8c32c579-7c3b-48a1-9347-775790df8c1a"/>
    <xsd:element name="properties">
      <xsd:complexType>
        <xsd:sequence>
          <xsd:element name="documentManagement">
            <xsd:complexType>
              <xsd:all>
                <xsd:element ref="ns2:Month" minOccurs="0"/>
                <xsd:element ref="ns2:Year"/>
                <xsd:element ref="ns2:Document_x0020_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32c579-7c3b-48a1-9347-775790df8c1a" elementFormDefault="qualified">
    <xsd:import namespace="http://schemas.microsoft.com/office/2006/documentManagement/types"/>
    <xsd:import namespace="http://schemas.microsoft.com/office/infopath/2007/PartnerControls"/>
    <xsd:element name="Month" ma:index="8" nillable="true" ma:displayName="Month" ma:internalName="Month">
      <xsd:simpleType>
        <xsd:restriction base="dms:Text">
          <xsd:maxLength value="255"/>
        </xsd:restriction>
      </xsd:simpleType>
    </xsd:element>
    <xsd:element name="Year" ma:index="9" ma:displayName="Year" ma:default="FY16-17 (March 4, 2015)" ma:format="RadioButtons" ma:internalName="Year">
      <xsd:simpleType>
        <xsd:restriction base="dms:Choice">
          <xsd:enumeration value="FY14-15 (Feb 28, 2013)"/>
          <xsd:enumeration value="FY15-16 (April 10, 2014)"/>
          <xsd:enumeration value="FY16-17 (March 4, 2015)"/>
        </xsd:restriction>
      </xsd:simpleType>
    </xsd:element>
    <xsd:element name="Document_x0020_Type" ma:index="10" nillable="true" ma:displayName="Document Type" ma:default="Draft Presentation" ma:format="RadioButtons" ma:internalName="Document_x0020_Type">
      <xsd:simpleType>
        <xsd:restriction base="dms:Choice">
          <xsd:enumeration value="Draft Presentation"/>
          <xsd:enumeration value="Final Presentation"/>
          <xsd:enumeration value="Budget Table"/>
          <xsd:enumeration value="Presentation Tables"/>
          <xsd:enumeration value="Overview Information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126EA0-6BDA-4B97-AAEA-452CCDDA8B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E595DA1-66F9-4936-A4AB-6FC025CA092D}">
  <ds:schemaRefs>
    <ds:schemaRef ds:uri="8c32c579-7c3b-48a1-9347-775790df8c1a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4D15386-D9E9-44B8-9CE3-A97DC6F477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32c579-7c3b-48a1-9347-775790df8c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FNAL_PowerPoint Template_060514</Template>
  <TotalTime>3781</TotalTime>
  <Words>340</Words>
  <Application>Microsoft Macintosh PowerPoint</Application>
  <PresentationFormat>On-screen Show (4:3)</PresentationFormat>
  <Paragraphs>54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FNAL_PowerPoint Template_060514</vt:lpstr>
      <vt:lpstr>Fermilab: Footer Only</vt:lpstr>
      <vt:lpstr>Worksheet</vt:lpstr>
      <vt:lpstr>Financial Overview of Fermilab</vt:lpstr>
      <vt:lpstr>Fermilab Business information</vt:lpstr>
      <vt:lpstr>DOE Contract DE-AC02-07CH11359</vt:lpstr>
      <vt:lpstr>Fermilab Funding &gt; 99% from Federal Government</vt:lpstr>
      <vt:lpstr>Example Work Authorization/Approved Financial Plan</vt:lpstr>
      <vt:lpstr>FY2015 Financial Results – DOE Contract</vt:lpstr>
      <vt:lpstr>PowerPoint Presentation</vt:lpstr>
    </vt:vector>
  </TitlesOfParts>
  <Company>Fermi National Accelerator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it Costs (to run Fermilab) and Why</dc:title>
  <dc:creator>Cynthia S. Conger x2993 08917N</dc:creator>
  <cp:lastModifiedBy>Andre Salles</cp:lastModifiedBy>
  <cp:revision>298</cp:revision>
  <cp:lastPrinted>2015-03-03T02:30:31Z</cp:lastPrinted>
  <dcterms:created xsi:type="dcterms:W3CDTF">2015-02-10T01:01:49Z</dcterms:created>
  <dcterms:modified xsi:type="dcterms:W3CDTF">2015-12-02T21:11:03Z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0x01010053DF2ACA99E64E41A3F409149D665B00</vt:lpwstr>
  </property>
</Properties>
</file>