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9"/>
  </p:notesMasterIdLst>
  <p:handoutMasterIdLst>
    <p:handoutMasterId r:id="rId10"/>
  </p:handoutMasterIdLst>
  <p:sldIdLst>
    <p:sldId id="294" r:id="rId2"/>
    <p:sldId id="275" r:id="rId3"/>
    <p:sldId id="306" r:id="rId4"/>
    <p:sldId id="307" r:id="rId5"/>
    <p:sldId id="310" r:id="rId6"/>
    <p:sldId id="308" r:id="rId7"/>
    <p:sldId id="309" r:id="rId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49" autoAdjust="0"/>
    <p:restoredTop sz="93108"/>
  </p:normalViewPr>
  <p:slideViewPr>
    <p:cSldViewPr snapToGrid="0" snapToObjects="1" showGuides="1">
      <p:cViewPr>
        <p:scale>
          <a:sx n="103" d="100"/>
          <a:sy n="103" d="100"/>
        </p:scale>
        <p:origin x="-856" y="-80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11/25/15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11/25/15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6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74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9/24/15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Katie Yurkewicz | Enterprise Risk Management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9/24/15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Katie Yurkewicz | Enterprise Risk Management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 smtClean="0"/>
              <a:t>9/24/15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Katie Yurkewicz | Enterprise Risk Management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9/24/15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Katie Yurkewicz | Enterprise Risk Management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 smtClean="0"/>
              <a:t>9/24/15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smtClean="0"/>
              <a:t>Katie Yurkewicz | Enterprise Risk Management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9/24/15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smtClean="0"/>
              <a:t>Katie Yurkewicz | Enterprise Risk Management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0535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60783"/>
            <a:ext cx="8672513" cy="5267739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800"/>
              </a:spcBef>
              <a:defRPr sz="2400">
                <a:solidFill>
                  <a:srgbClr val="404040"/>
                </a:solidFill>
              </a:defRPr>
            </a:lvl1pPr>
            <a:lvl2pPr>
              <a:spcBef>
                <a:spcPts val="600"/>
              </a:spcBef>
              <a:defRPr sz="2000">
                <a:solidFill>
                  <a:srgbClr val="63666A"/>
                </a:solidFill>
              </a:defRPr>
            </a:lvl2pPr>
            <a:lvl3pPr>
              <a:defRPr sz="1800">
                <a:solidFill>
                  <a:srgbClr val="63666A"/>
                </a:solidFill>
              </a:defRPr>
            </a:lvl3pPr>
            <a:lvl4pPr>
              <a:defRPr sz="1600">
                <a:solidFill>
                  <a:srgbClr val="63666A"/>
                </a:solidFill>
              </a:defRPr>
            </a:lvl4pPr>
            <a:lvl5pPr marL="2057400" indent="-228600">
              <a:buFont typeface="Arial"/>
              <a:buChar char="•"/>
              <a:defRPr sz="1600">
                <a:solidFill>
                  <a:srgbClr val="63666A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50" y="6515100"/>
            <a:ext cx="1639888" cy="241300"/>
          </a:xfrm>
        </p:spPr>
        <p:txBody>
          <a:bodyPr/>
          <a:lstStyle>
            <a:lvl1pPr>
              <a:defRPr sz="10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9/24/15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4881563" cy="241300"/>
          </a:xfrm>
        </p:spPr>
        <p:txBody>
          <a:bodyPr/>
          <a:lstStyle>
            <a:lvl1pPr>
              <a:defRPr sz="10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Katie Yurkewicz | Enterprise Risk Management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8F44EB11-CF5F-344F-90F1-060E51C59D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9353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9/24/15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Katie Yurkewicz | Enterprise Risk Management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4" r:id="rId8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 smtClean="0"/>
              <a:t>Katie </a:t>
            </a:r>
            <a:r>
              <a:rPr lang="en-US" dirty="0" err="1" smtClean="0"/>
              <a:t>Yurkewicz</a:t>
            </a:r>
            <a:r>
              <a:rPr lang="en-US" dirty="0"/>
              <a:t>	</a:t>
            </a:r>
          </a:p>
          <a:p>
            <a:r>
              <a:rPr lang="en-US" dirty="0" smtClean="0"/>
              <a:t>Community Advisory Board</a:t>
            </a:r>
            <a:endParaRPr lang="en-US" dirty="0"/>
          </a:p>
          <a:p>
            <a:r>
              <a:rPr lang="en-US" dirty="0" smtClean="0"/>
              <a:t>24 September 2015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Enterprise Risk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885051"/>
            <a:ext cx="8672513" cy="5059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We are updating our set of identified risks to the laboratory that are serious enough to impact the lab’s science mission or possibly shut down the lab.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 want to include risks identified by the CAB, and involve the CAB in discussing the impact of risks.</a:t>
            </a:r>
          </a:p>
          <a:p>
            <a:pPr marL="1828800" lvl="4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Enterprise risk at </a:t>
            </a:r>
            <a:r>
              <a:rPr lang="en-US" dirty="0" err="1" smtClean="0"/>
              <a:t>Fermilab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9/24/15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Katie Yurkewicz | Enterprise Risk Management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90525" y="3446635"/>
            <a:ext cx="8429625" cy="2894012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b="1" dirty="0" smtClean="0">
                <a:solidFill>
                  <a:schemeClr val="accent4"/>
                </a:solidFill>
              </a:rPr>
              <a:t>Terminology:</a:t>
            </a:r>
          </a:p>
          <a:p>
            <a:pPr>
              <a:buFont typeface="Wingdings" charset="2"/>
              <a:buChar char="Ø"/>
              <a:defRPr/>
            </a:pPr>
            <a:r>
              <a:rPr lang="en-US" b="1" dirty="0" smtClean="0">
                <a:solidFill>
                  <a:schemeClr val="accent4"/>
                </a:solidFill>
              </a:rPr>
              <a:t>Risk:  </a:t>
            </a:r>
            <a:r>
              <a:rPr lang="en-US" dirty="0" smtClean="0"/>
              <a:t>effect of uncertainty on objectives</a:t>
            </a:r>
            <a:endParaRPr lang="en-US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buFont typeface="Wingdings" charset="2"/>
              <a:buChar char="Ø"/>
              <a:defRPr/>
            </a:pPr>
            <a:r>
              <a:rPr lang="en-US" b="1" dirty="0" smtClean="0">
                <a:solidFill>
                  <a:srgbClr val="AF272F"/>
                </a:solidFill>
              </a:rPr>
              <a:t>Enterprise Risk:  </a:t>
            </a:r>
            <a:r>
              <a:rPr lang="en-US" dirty="0" smtClean="0"/>
              <a:t>effect of uncertainty on strategic objectives of an organization</a:t>
            </a:r>
          </a:p>
          <a:p>
            <a:pPr>
              <a:buFont typeface="Wingdings" charset="2"/>
              <a:buChar char="Ø"/>
              <a:defRPr/>
            </a:pPr>
            <a:r>
              <a:rPr lang="en-US" b="1" dirty="0" smtClean="0">
                <a:solidFill>
                  <a:srgbClr val="AF272F"/>
                </a:solidFill>
              </a:rPr>
              <a:t>Enterprise Risk Management (ERM):  </a:t>
            </a:r>
            <a:r>
              <a:rPr lang="en-US" dirty="0" smtClean="0"/>
              <a:t>processes to identify, analyze, mitigate and respond to top-level risks </a:t>
            </a:r>
            <a:br>
              <a:rPr lang="en-US" dirty="0" smtClean="0"/>
            </a:br>
            <a:r>
              <a:rPr lang="en-US" dirty="0" smtClean="0"/>
              <a:t>that may impact the strategic objectives of an organization</a:t>
            </a:r>
          </a:p>
          <a:p>
            <a:pPr>
              <a:buFont typeface="Wingdings" charset="2"/>
              <a:buChar char="Ø"/>
              <a:defRPr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 bwMode="auto">
          <a:xfrm>
            <a:off x="228600" y="69850"/>
            <a:ext cx="8686800" cy="642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charset="0"/>
                <a:ea typeface="ＭＳ Ｐゴシック" charset="-128"/>
              </a:rPr>
              <a:t>Examples of risk events in enterprise risk register</a:t>
            </a:r>
            <a:endParaRPr lang="en-US" altLang="en-US" dirty="0">
              <a:latin typeface="Helvetica" charset="0"/>
              <a:ea typeface="ＭＳ Ｐゴシック" charset="-128"/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1015745"/>
            <a:ext cx="8569325" cy="52673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110000"/>
              </a:lnSpc>
              <a:buFont typeface="Arial" charset="0"/>
              <a:buNone/>
            </a:pPr>
            <a:r>
              <a:rPr lang="en-US" altLang="en-US" dirty="0">
                <a:latin typeface="Helvetica" charset="0"/>
                <a:ea typeface="ＭＳ Ｐゴシック" charset="-128"/>
              </a:rPr>
              <a:t>The</a:t>
            </a:r>
            <a:r>
              <a:rPr lang="en-US" altLang="en-US" b="1" dirty="0">
                <a:latin typeface="Helvetica" charset="0"/>
                <a:ea typeface="ＭＳ Ｐゴシック" charset="-128"/>
              </a:rPr>
              <a:t> </a:t>
            </a:r>
            <a:r>
              <a:rPr lang="en-US" altLang="en-US" b="1" dirty="0">
                <a:solidFill>
                  <a:srgbClr val="AF272F"/>
                </a:solidFill>
                <a:latin typeface="Helvetica" charset="0"/>
                <a:ea typeface="ＭＳ Ｐゴシック" charset="-128"/>
              </a:rPr>
              <a:t>Enterprise Risk Register </a:t>
            </a:r>
            <a:r>
              <a:rPr lang="en-US" altLang="en-US" dirty="0">
                <a:latin typeface="Helvetica" charset="0"/>
                <a:ea typeface="ＭＳ Ｐゴシック" charset="-128"/>
              </a:rPr>
              <a:t>constitutes a concise summary of top </a:t>
            </a:r>
            <a:r>
              <a:rPr lang="en-US" altLang="en-US" dirty="0" smtClean="0">
                <a:latin typeface="Helvetica" charset="0"/>
                <a:ea typeface="ＭＳ Ｐゴシック" charset="-128"/>
              </a:rPr>
              <a:t>risks to the laboratory.</a:t>
            </a:r>
            <a:endParaRPr lang="en-US" altLang="en-US" dirty="0">
              <a:latin typeface="Helvetica" charset="0"/>
              <a:ea typeface="ＭＳ Ｐゴシック" charset="-128"/>
            </a:endParaRPr>
          </a:p>
          <a:p>
            <a:pPr marL="0" indent="0">
              <a:buFont typeface="Arial" charset="0"/>
              <a:buNone/>
            </a:pPr>
            <a:r>
              <a:rPr lang="en-US" altLang="en-US" dirty="0">
                <a:latin typeface="Helvetica" charset="0"/>
                <a:ea typeface="ＭＳ Ｐゴシック" charset="-128"/>
              </a:rPr>
              <a:t>Example 1:  </a:t>
            </a:r>
            <a:r>
              <a:rPr lang="en-US" altLang="en-US" b="1" dirty="0">
                <a:solidFill>
                  <a:srgbClr val="AF272F"/>
                </a:solidFill>
                <a:latin typeface="Helvetica" charset="0"/>
                <a:ea typeface="ＭＳ Ｐゴシック" charset="-128"/>
              </a:rPr>
              <a:t>“</a:t>
            </a:r>
            <a:r>
              <a:rPr lang="en-US" altLang="ja-JP" b="1" dirty="0">
                <a:solidFill>
                  <a:srgbClr val="AF272F"/>
                </a:solidFill>
                <a:latin typeface="Helvetica" charset="0"/>
                <a:ea typeface="ＭＳ Ｐゴシック" charset="-128"/>
              </a:rPr>
              <a:t>Major accident at Lab…</a:t>
            </a:r>
            <a:r>
              <a:rPr lang="en-US" altLang="en-US" b="1" dirty="0">
                <a:solidFill>
                  <a:srgbClr val="AF272F"/>
                </a:solidFill>
                <a:latin typeface="Helvetica" charset="0"/>
                <a:ea typeface="ＭＳ Ｐゴシック" charset="-128"/>
              </a:rPr>
              <a:t>”</a:t>
            </a:r>
            <a:r>
              <a:rPr lang="en-US" altLang="ja-JP" b="1" dirty="0">
                <a:solidFill>
                  <a:srgbClr val="AF272F"/>
                </a:solidFill>
                <a:latin typeface="Helvetica" charset="0"/>
                <a:ea typeface="ＭＳ Ｐゴシック" charset="-128"/>
              </a:rPr>
              <a:t> </a:t>
            </a:r>
          </a:p>
          <a:p>
            <a:pPr marL="457200" lvl="1" indent="0">
              <a:buFont typeface="Arial" charset="0"/>
              <a:buNone/>
            </a:pPr>
            <a:r>
              <a:rPr lang="en-US" altLang="ja-JP" sz="1800" dirty="0">
                <a:latin typeface="Helvetica" charset="0"/>
                <a:ea typeface="ＭＳ Ｐゴシック" charset="-128"/>
              </a:rPr>
              <a:t>Enterprise </a:t>
            </a:r>
            <a:r>
              <a:rPr lang="en-US" altLang="ja-JP" sz="1800" dirty="0" smtClean="0">
                <a:latin typeface="Helvetica" charset="0"/>
                <a:ea typeface="ＭＳ Ｐゴシック" charset="-128"/>
              </a:rPr>
              <a:t>risk register </a:t>
            </a:r>
            <a:r>
              <a:rPr lang="en-US" altLang="ja-JP" sz="1800" dirty="0">
                <a:latin typeface="Helvetica" charset="0"/>
                <a:ea typeface="ＭＳ Ｐゴシック" charset="-128"/>
              </a:rPr>
              <a:t>contains a summary of potential accidents, their estimated probabilities and impacts, and has references to detailed ES&amp;H mitigations and responses, safety standards, training programs, crisis response plans, etc.</a:t>
            </a:r>
          </a:p>
          <a:p>
            <a:pPr marL="0" indent="0">
              <a:buFont typeface="Arial" charset="0"/>
              <a:buNone/>
            </a:pPr>
            <a:r>
              <a:rPr lang="en-US" altLang="en-US" dirty="0">
                <a:latin typeface="Helvetica" charset="0"/>
                <a:ea typeface="ＭＳ Ｐゴシック" charset="-128"/>
              </a:rPr>
              <a:t>Example 2: </a:t>
            </a:r>
            <a:r>
              <a:rPr lang="en-US" altLang="en-US" b="1" dirty="0">
                <a:solidFill>
                  <a:srgbClr val="AF272F"/>
                </a:solidFill>
                <a:latin typeface="Helvetica" charset="0"/>
                <a:ea typeface="ＭＳ Ｐゴシック" charset="-128"/>
              </a:rPr>
              <a:t>“</a:t>
            </a:r>
            <a:r>
              <a:rPr lang="en-US" altLang="ja-JP" b="1" dirty="0">
                <a:solidFill>
                  <a:srgbClr val="AF272F"/>
                </a:solidFill>
                <a:latin typeface="Helvetica" charset="0"/>
                <a:ea typeface="ＭＳ Ｐゴシック" charset="-128"/>
              </a:rPr>
              <a:t>Government shutdown…</a:t>
            </a:r>
            <a:r>
              <a:rPr lang="en-US" altLang="en-US" b="1" dirty="0">
                <a:solidFill>
                  <a:srgbClr val="AF272F"/>
                </a:solidFill>
                <a:latin typeface="Helvetica" charset="0"/>
                <a:ea typeface="ＭＳ Ｐゴシック" charset="-128"/>
              </a:rPr>
              <a:t>”</a:t>
            </a:r>
            <a:r>
              <a:rPr lang="en-US" altLang="ja-JP" dirty="0">
                <a:solidFill>
                  <a:srgbClr val="AF272F"/>
                </a:solidFill>
                <a:latin typeface="Helvetica" charset="0"/>
                <a:ea typeface="ＭＳ Ｐゴシック" charset="-128"/>
              </a:rPr>
              <a:t> </a:t>
            </a:r>
          </a:p>
          <a:p>
            <a:pPr marL="457200" lvl="1" indent="0">
              <a:buFont typeface="Arial" charset="0"/>
              <a:buNone/>
            </a:pPr>
            <a:r>
              <a:rPr lang="en-US" altLang="en-US" sz="1800" dirty="0">
                <a:latin typeface="Helvetica" charset="0"/>
                <a:ea typeface="ＭＳ Ｐゴシック" charset="-128"/>
              </a:rPr>
              <a:t>Summary of scenarios, probabilities, impacts, with links to plans for ensuring “</a:t>
            </a:r>
            <a:r>
              <a:rPr lang="en-US" altLang="ja-JP" sz="1800" dirty="0">
                <a:latin typeface="Helvetica" charset="0"/>
                <a:ea typeface="ＭＳ Ｐゴシック" charset="-128"/>
              </a:rPr>
              <a:t>business continuity</a:t>
            </a:r>
            <a:r>
              <a:rPr lang="en-US" altLang="en-US" sz="1800" dirty="0" smtClean="0">
                <a:latin typeface="Helvetica" charset="0"/>
                <a:ea typeface="ＭＳ Ｐゴシック" charset="-128"/>
              </a:rPr>
              <a:t>”</a:t>
            </a:r>
            <a:endParaRPr lang="en-US" altLang="ja-JP" sz="1800" dirty="0">
              <a:latin typeface="Helvetica" charset="0"/>
              <a:ea typeface="ＭＳ Ｐゴシック" charset="-128"/>
            </a:endParaRPr>
          </a:p>
          <a:p>
            <a:pPr marL="0" indent="0">
              <a:buFont typeface="Arial" charset="0"/>
              <a:buNone/>
            </a:pPr>
            <a:r>
              <a:rPr lang="en-US" altLang="en-US" dirty="0">
                <a:latin typeface="Helvetica" charset="0"/>
                <a:ea typeface="ＭＳ Ｐゴシック" charset="-128"/>
              </a:rPr>
              <a:t>Example 3:  </a:t>
            </a:r>
            <a:r>
              <a:rPr lang="en-US" altLang="en-US" b="1" dirty="0">
                <a:solidFill>
                  <a:srgbClr val="AF272F"/>
                </a:solidFill>
                <a:latin typeface="Helvetica" charset="0"/>
                <a:ea typeface="ＭＳ Ｐゴシック" charset="-128"/>
              </a:rPr>
              <a:t>“</a:t>
            </a:r>
            <a:r>
              <a:rPr lang="en-US" altLang="ja-JP" b="1" dirty="0">
                <a:solidFill>
                  <a:srgbClr val="AF272F"/>
                </a:solidFill>
                <a:latin typeface="Helvetica" charset="0"/>
                <a:ea typeface="ＭＳ Ｐゴシック" charset="-128"/>
              </a:rPr>
              <a:t>Major Project fails…</a:t>
            </a:r>
            <a:r>
              <a:rPr lang="en-US" altLang="en-US" b="1" dirty="0">
                <a:solidFill>
                  <a:srgbClr val="AF272F"/>
                </a:solidFill>
                <a:latin typeface="Helvetica" charset="0"/>
                <a:ea typeface="ＭＳ Ｐゴシック" charset="-128"/>
              </a:rPr>
              <a:t>”</a:t>
            </a:r>
            <a:r>
              <a:rPr lang="en-US" altLang="ja-JP" b="1" dirty="0">
                <a:solidFill>
                  <a:srgbClr val="AF272F"/>
                </a:solidFill>
                <a:latin typeface="Helvetica" charset="0"/>
                <a:ea typeface="ＭＳ Ｐゴシック" charset="-128"/>
              </a:rPr>
              <a:t> </a:t>
            </a:r>
          </a:p>
          <a:p>
            <a:pPr marL="457200" lvl="1" indent="0">
              <a:buFont typeface="Arial" charset="0"/>
              <a:buNone/>
            </a:pPr>
            <a:r>
              <a:rPr lang="en-US" altLang="en-US" sz="1800" dirty="0">
                <a:latin typeface="Helvetica" charset="0"/>
                <a:ea typeface="ＭＳ Ｐゴシック" charset="-128"/>
              </a:rPr>
              <a:t>Summary of major project risks that could impact </a:t>
            </a:r>
            <a:r>
              <a:rPr lang="en-US" altLang="en-US" sz="1800" dirty="0" smtClean="0">
                <a:latin typeface="Helvetica" charset="0"/>
                <a:ea typeface="ＭＳ Ｐゴシック" charset="-128"/>
              </a:rPr>
              <a:t>the lab’s science mission.</a:t>
            </a:r>
            <a:endParaRPr lang="en-US" altLang="ja-JP" sz="1800" dirty="0">
              <a:latin typeface="Helvetica" charset="0"/>
              <a:ea typeface="ＭＳ Ｐゴシック" charset="-128"/>
            </a:endParaRPr>
          </a:p>
        </p:txBody>
      </p:sp>
      <p:sp>
        <p:nvSpPr>
          <p:cNvPr id="23555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altLang="en-US" sz="1100" smtClean="0"/>
              <a:t>9/24/15</a:t>
            </a:r>
            <a:endParaRPr lang="en-US" altLang="en-US" sz="1100"/>
          </a:p>
        </p:txBody>
      </p:sp>
      <p:sp>
        <p:nvSpPr>
          <p:cNvPr id="2355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altLang="en-US" sz="1100" smtClean="0"/>
              <a:t>Katie Yurkewicz | Enterprise Risk Management</a:t>
            </a:r>
            <a:endParaRPr lang="en-US" altLang="en-US" sz="1100"/>
          </a:p>
        </p:txBody>
      </p:sp>
      <p:sp>
        <p:nvSpPr>
          <p:cNvPr id="2355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F1D5DC60-9028-1342-A1DD-817611CBD2F6}" type="slidenum">
              <a:rPr lang="en-US" altLang="en-US" sz="1100"/>
              <a:pPr/>
              <a:t>3</a:t>
            </a:fld>
            <a:endParaRPr lang="en-US" altLang="en-US" sz="11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questions for the CAB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greatest risk to the lab’s reputation?</a:t>
            </a:r>
          </a:p>
          <a:p>
            <a:pPr marL="457200" lvl="1" indent="0">
              <a:buNone/>
            </a:pPr>
            <a:r>
              <a:rPr lang="en-US" dirty="0" smtClean="0"/>
              <a:t>(Local community, legal, scientific…)</a:t>
            </a:r>
          </a:p>
          <a:p>
            <a:r>
              <a:rPr lang="en-US" dirty="0" smtClean="0"/>
              <a:t>What is the greatest risk to people?</a:t>
            </a:r>
          </a:p>
          <a:p>
            <a:pPr marL="457200" lvl="1" indent="0">
              <a:buNone/>
            </a:pPr>
            <a:r>
              <a:rPr lang="en-US" dirty="0" smtClean="0"/>
              <a:t>(Safety, security…)</a:t>
            </a:r>
          </a:p>
          <a:p>
            <a:r>
              <a:rPr lang="en-US" dirty="0" smtClean="0"/>
              <a:t>What is the greatest risk to the lab’s assets?</a:t>
            </a:r>
          </a:p>
          <a:p>
            <a:pPr marL="457200" lvl="1" indent="0">
              <a:buNone/>
            </a:pPr>
            <a:r>
              <a:rPr lang="en-US" dirty="0" smtClean="0"/>
              <a:t>(Environment, buildings, accelerators, data…)</a:t>
            </a:r>
          </a:p>
          <a:p>
            <a:r>
              <a:rPr lang="en-US" dirty="0" smtClean="0"/>
              <a:t>What is the greatest political or external risk to the lab?</a:t>
            </a:r>
          </a:p>
          <a:p>
            <a:pPr marL="457200" lvl="1" indent="0">
              <a:buNone/>
            </a:pPr>
            <a:r>
              <a:rPr lang="en-US" dirty="0" smtClean="0"/>
              <a:t>(Government, international, geopolitics, markets…)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9/24/15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Katie Yurkewicz | Enterprise Risk Management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4EB11-CF5F-344F-90F1-060E51C59D90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3859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9/24/15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Katie Yurkewicz | Enterprise Risk Management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4EB11-CF5F-344F-90F1-060E51C59D90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7039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of risk impact 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is the impact to the lab for the following risk events?</a:t>
            </a:r>
          </a:p>
          <a:p>
            <a:r>
              <a:rPr lang="en-US" sz="1800" dirty="0" smtClean="0"/>
              <a:t>Radiation incident – accident or failure to follow radiation control procedures causes a member of the public, </a:t>
            </a:r>
            <a:r>
              <a:rPr lang="en-US" sz="1800" dirty="0"/>
              <a:t>lab </a:t>
            </a:r>
            <a:r>
              <a:rPr lang="en-US" sz="1800" dirty="0" smtClean="0"/>
              <a:t>user, or employee to be overexposed with radiation</a:t>
            </a:r>
          </a:p>
          <a:p>
            <a:r>
              <a:rPr lang="en-US" sz="1800" dirty="0" smtClean="0"/>
              <a:t>Safety incident underground – accident causes death or serious injury in an underground area (on- or off-site) managed by </a:t>
            </a:r>
            <a:r>
              <a:rPr lang="en-US" sz="1800" dirty="0" err="1" smtClean="0"/>
              <a:t>Fermilab</a:t>
            </a:r>
            <a:endParaRPr lang="en-US" sz="1800" dirty="0" smtClean="0"/>
          </a:p>
          <a:p>
            <a:r>
              <a:rPr lang="en-US" sz="1800" dirty="0" smtClean="0"/>
              <a:t>Security breach – computer security incident causes a loss of science data or personally identifiable information</a:t>
            </a:r>
          </a:p>
          <a:p>
            <a:r>
              <a:rPr lang="en-US" sz="1800" dirty="0" smtClean="0"/>
              <a:t>Cover up – failure to communicate or lack of transparency related to a significant negative lab event damages the lab’s reputation with the local and national public</a:t>
            </a:r>
          </a:p>
          <a:p>
            <a:r>
              <a:rPr lang="en-US" sz="1800" dirty="0" smtClean="0"/>
              <a:t>Environmental incident – an accident causes environmental damage</a:t>
            </a:r>
          </a:p>
          <a:p>
            <a:r>
              <a:rPr lang="en-US" sz="1800" dirty="0" smtClean="0"/>
              <a:t>Security posture – a change in the lab’s security posture (e.g. restricting access to members of the public) causes mistrust in the local community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9/24/15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Katie Yurkewicz | Enterprise Risk Management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4EB11-CF5F-344F-90F1-060E51C59D90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8058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of risk impact (2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is the impact to the lab for the following risk events?</a:t>
            </a:r>
          </a:p>
          <a:p>
            <a:r>
              <a:rPr lang="en-US" sz="1800" dirty="0" smtClean="0"/>
              <a:t>Theft – theft of high-value government property and/or radioactive material  damages the lab’s reputation</a:t>
            </a:r>
          </a:p>
          <a:p>
            <a:r>
              <a:rPr lang="en-US" sz="1800" dirty="0" smtClean="0"/>
              <a:t>Infrastructure failure – failure of lab infrastructure or physical plant due to aging facilities shuts down the lab’s science program</a:t>
            </a:r>
          </a:p>
          <a:p>
            <a:r>
              <a:rPr lang="en-US" sz="1800" dirty="0" smtClean="0"/>
              <a:t>Labor action – labor union action against the lab results in adverse publicity and/or lawsuit that interferes with the lab’s ability to meet contractual obligations</a:t>
            </a:r>
          </a:p>
          <a:p>
            <a:r>
              <a:rPr lang="en-US" sz="1800" dirty="0" smtClean="0"/>
              <a:t>Funding shortage</a:t>
            </a:r>
            <a:endParaRPr lang="en-US" dirty="0"/>
          </a:p>
          <a:p>
            <a:r>
              <a:rPr lang="en-US" sz="1800" dirty="0" smtClean="0"/>
              <a:t>Government shutdown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9/24/15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Katie Yurkewicz | Enterprise Risk Management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4EB11-CF5F-344F-90F1-060E51C59D90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1054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Presentation2" id="{54F6B5C8-5B27-CE4D-8D32-1CB6EC04986B}" vid="{1825A7A1-17DB-3940-A10C-BF8880ECE2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FermilabTemplate - 2</Template>
  <TotalTime>213</TotalTime>
  <Words>619</Words>
  <Application>Microsoft Macintosh PowerPoint</Application>
  <PresentationFormat>On-screen Show (4:3)</PresentationFormat>
  <Paragraphs>64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Fermilab_PPT_090815</vt:lpstr>
      <vt:lpstr>PowerPoint Presentation</vt:lpstr>
      <vt:lpstr>Enterprise risk at Fermilab</vt:lpstr>
      <vt:lpstr>Examples of risk events in enterprise risk register</vt:lpstr>
      <vt:lpstr>Risk questions for the CAB</vt:lpstr>
      <vt:lpstr>PowerPoint Presentation</vt:lpstr>
      <vt:lpstr>Discussion of risk impact (1 of 2)</vt:lpstr>
      <vt:lpstr>Discussion of risk impact (2 of 2)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E Gottschalk</dc:creator>
  <cp:lastModifiedBy>Andre Salles</cp:lastModifiedBy>
  <cp:revision>16</cp:revision>
  <cp:lastPrinted>2014-01-20T19:40:21Z</cp:lastPrinted>
  <dcterms:created xsi:type="dcterms:W3CDTF">2015-09-22T19:10:31Z</dcterms:created>
  <dcterms:modified xsi:type="dcterms:W3CDTF">2015-11-25T19:45:38Z</dcterms:modified>
</cp:coreProperties>
</file>