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65" r:id="rId3"/>
    <p:sldId id="326" r:id="rId4"/>
    <p:sldId id="283" r:id="rId5"/>
    <p:sldId id="310" r:id="rId6"/>
    <p:sldId id="266" r:id="rId7"/>
    <p:sldId id="314" r:id="rId8"/>
    <p:sldId id="311" r:id="rId9"/>
    <p:sldId id="315" r:id="rId10"/>
    <p:sldId id="330" r:id="rId11"/>
    <p:sldId id="333" r:id="rId12"/>
    <p:sldId id="408" r:id="rId13"/>
    <p:sldId id="405" r:id="rId14"/>
    <p:sldId id="466" r:id="rId15"/>
    <p:sldId id="338" r:id="rId16"/>
    <p:sldId id="339" r:id="rId17"/>
    <p:sldId id="336" r:id="rId18"/>
    <p:sldId id="410" r:id="rId19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B. Greer x2977 16293N" initials="CBGx1" lastIdx="9" clrIdx="0">
    <p:extLst>
      <p:ext uri="{19B8F6BF-5375-455C-9EA6-DF929625EA0E}">
        <p15:presenceInfo xmlns:p15="http://schemas.microsoft.com/office/powerpoint/2012/main" userId="S-1-5-21-1644491937-1202660629-839522115-50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0000"/>
    <a:srgbClr val="808080"/>
    <a:srgbClr val="0000FF"/>
    <a:srgbClr val="404040"/>
    <a:srgbClr val="003087"/>
    <a:srgbClr val="505050"/>
    <a:srgbClr val="63666A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354" autoAdjust="0"/>
  </p:normalViewPr>
  <p:slideViewPr>
    <p:cSldViewPr snapToGrid="0" snapToObjects="1">
      <p:cViewPr varScale="1">
        <p:scale>
          <a:sx n="55" d="100"/>
          <a:sy n="55" d="100"/>
        </p:scale>
        <p:origin x="13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B22E4FE7-9748-4558-89A6-7EABA38861F1}" type="datetimeFigureOut">
              <a:rPr lang="en-US"/>
              <a:pPr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8A471EAE-EC45-47C0-9389-16A3876C3C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91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31CA6B04-BB28-40AD-9272-6D07C7E8147A}" type="datetimeFigureOut">
              <a:rPr lang="en-US"/>
              <a:pPr/>
              <a:t>1/25/2023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9623D6F7-2D2B-4FE0-A749-071135F268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65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D6F7-2D2B-4FE0-A749-071135F2685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5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D6F7-2D2B-4FE0-A749-071135F2685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6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D6F7-2D2B-4FE0-A749-071135F268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D6F7-2D2B-4FE0-A749-071135F268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9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253">
              <a:defRPr/>
            </a:pPr>
            <a:r>
              <a:rPr lang="en-US" dirty="0"/>
              <a:t>For skin penetration questions, refer to HPS (Health Physics Society) fact sheet on tritium: https://hps.org/documents/tritium_fact_sheet.pdf.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D6F7-2D2B-4FE0-A749-071135F268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5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D6F7-2D2B-4FE0-A749-071135F268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8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D6F7-2D2B-4FE0-A749-071135F268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0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D6F7-2D2B-4FE0-A749-071135F268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1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D6F7-2D2B-4FE0-A749-071135F268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4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D6F7-2D2B-4FE0-A749-071135F268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42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D6F7-2D2B-4FE0-A749-071135F268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1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279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25, 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47DFE-D022-4EB5-B058-3D41E6B336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July 25,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BAD19-040F-4101-95A3-60A4C259D4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7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25, 2019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78B68DF-4728-48F8-91C9-2034E7BDFF2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9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25,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5BFE07A-B2DC-4400-AF25-0EDD03B61F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0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25,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5E38D-CCAC-498C-8BCB-71B6211BC5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5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July 25,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0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25, 2019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87AAE-249E-403E-A12D-8D2C44E21B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0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D3FBB-EBEB-4DF8-B549-93A28640DA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7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July 25,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77D49-B18B-448C-83A5-689BDB4109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0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/>
              <a:t>July 25, 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6CFF495B-D3F8-4C83-A8B0-EFC3C28760A3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/>
              <a:t>July 25, 2019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CB232F12-084F-4837-85B2-FE8F7C1D7F6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797561" y="3106329"/>
            <a:ext cx="791382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Update on Tritium Management at Fermilab</a:t>
            </a:r>
            <a:br>
              <a:rPr lang="en-US" dirty="0">
                <a:latin typeface="Helvetica" pitchFamily="124" charset="0"/>
              </a:rPr>
            </a:br>
            <a:r>
              <a:rPr lang="en-US" sz="2400" dirty="0">
                <a:latin typeface="Helvetica" pitchFamily="124" charset="0"/>
              </a:rPr>
              <a:t>Presentation to Fermilab Community Advisory Board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97560" y="4841875"/>
            <a:ext cx="785114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Chris Greer, PhD</a:t>
            </a:r>
          </a:p>
          <a:p>
            <a:r>
              <a:rPr lang="en-US" dirty="0">
                <a:latin typeface="Helvetica" pitchFamily="124" charset="0"/>
              </a:rPr>
              <a:t>Chair, Tritium Task Force</a:t>
            </a:r>
          </a:p>
          <a:p>
            <a:r>
              <a:rPr lang="en-US" dirty="0">
                <a:latin typeface="Helvetica" pitchFamily="124" charset="0"/>
              </a:rPr>
              <a:t>Groundwater Manager, Environmental Protection Dept./ESH Division</a:t>
            </a:r>
          </a:p>
          <a:p>
            <a:r>
              <a:rPr lang="en-US" dirty="0">
                <a:latin typeface="Helvetica" pitchFamily="124" charset="0"/>
              </a:rPr>
              <a:t>January 26, 2023</a:t>
            </a:r>
            <a:endParaRPr lang="en-US" dirty="0"/>
          </a:p>
          <a:p>
            <a:endParaRPr lang="en-US" dirty="0">
              <a:latin typeface="Helvetica" pitchFamily="12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Monitoring Tritium in the Sanitary Sewer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B602E2-8695-40EC-82C5-E3AAFDD4F69A}"/>
              </a:ext>
            </a:extLst>
          </p:cNvPr>
          <p:cNvGrpSpPr>
            <a:grpSpLocks noChangeAspect="1"/>
          </p:cNvGrpSpPr>
          <p:nvPr/>
        </p:nvGrpSpPr>
        <p:grpSpPr>
          <a:xfrm>
            <a:off x="2118454" y="1043682"/>
            <a:ext cx="4907092" cy="5113707"/>
            <a:chOff x="2146852" y="1971923"/>
            <a:chExt cx="3776870" cy="39358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B93FA6-5C96-4DE6-9BFD-492E7C2C1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83" t="20172" r="35113" b="3715"/>
            <a:stretch/>
          </p:blipFill>
          <p:spPr>
            <a:xfrm>
              <a:off x="2146852" y="2210463"/>
              <a:ext cx="3776870" cy="369735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DEC8E8-76B1-4E23-81F8-2F387D3A8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78" t="20005" r="35217" b="8794"/>
            <a:stretch/>
          </p:blipFill>
          <p:spPr>
            <a:xfrm>
              <a:off x="2146852" y="1971923"/>
              <a:ext cx="3776870" cy="345872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965578-45E2-4EAA-A5CE-A77339B7EFF3}"/>
              </a:ext>
            </a:extLst>
          </p:cNvPr>
          <p:cNvSpPr txBox="1"/>
          <p:nvPr/>
        </p:nvSpPr>
        <p:spPr>
          <a:xfrm>
            <a:off x="388905" y="3167390"/>
            <a:ext cx="162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Composite Sampler</a:t>
            </a:r>
          </a:p>
          <a:p>
            <a:pPr algn="ctr"/>
            <a:r>
              <a:rPr lang="en-US" sz="1400" dirty="0"/>
              <a:t>(to Batavia system)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194604-1139-47AC-AE48-7294DAF6B385}"/>
              </a:ext>
            </a:extLst>
          </p:cNvPr>
          <p:cNvSpPr txBox="1"/>
          <p:nvPr/>
        </p:nvSpPr>
        <p:spPr>
          <a:xfrm>
            <a:off x="6995975" y="3167390"/>
            <a:ext cx="1876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Composite Sampler</a:t>
            </a:r>
          </a:p>
          <a:p>
            <a:pPr algn="ctr"/>
            <a:r>
              <a:rPr lang="en-US" sz="1400" dirty="0"/>
              <a:t>(to Warrenville system)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1E5370-8693-478B-B783-68E94B1AB933}"/>
              </a:ext>
            </a:extLst>
          </p:cNvPr>
          <p:cNvSpPr>
            <a:spLocks noChangeAspect="1"/>
          </p:cNvSpPr>
          <p:nvPr/>
        </p:nvSpPr>
        <p:spPr>
          <a:xfrm>
            <a:off x="2304008" y="3274638"/>
            <a:ext cx="182880" cy="182880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2A3055-9647-4FC2-872E-B44386F9F983}"/>
              </a:ext>
            </a:extLst>
          </p:cNvPr>
          <p:cNvSpPr>
            <a:spLocks noChangeAspect="1"/>
          </p:cNvSpPr>
          <p:nvPr/>
        </p:nvSpPr>
        <p:spPr>
          <a:xfrm>
            <a:off x="6337028" y="3415886"/>
            <a:ext cx="182880" cy="182880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8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BACB9-F94B-43A9-9A55-BAF055948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81" t="18488" r="33434" b="38139"/>
          <a:stretch/>
        </p:blipFill>
        <p:spPr>
          <a:xfrm>
            <a:off x="3926073" y="1026250"/>
            <a:ext cx="4863619" cy="3013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Sanitary Sewer Boundary Results: Batavia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6EA845A-D9AA-48AC-B082-C5E18571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3697474" cy="4987867"/>
          </a:xfrm>
        </p:spPr>
        <p:txBody>
          <a:bodyPr/>
          <a:lstStyle/>
          <a:p>
            <a:r>
              <a:rPr lang="en-US" dirty="0"/>
              <a:t>&lt;35 pCi/ml (usually &lt;20 pCi/ml)</a:t>
            </a:r>
          </a:p>
          <a:p>
            <a:r>
              <a:rPr lang="en-US" dirty="0"/>
              <a:t>2021 annual total activity load was ~5.6% of 5 Ci annual limit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6440FF-4005-48E6-A6EB-72D46F0BDEFF}"/>
              </a:ext>
            </a:extLst>
          </p:cNvPr>
          <p:cNvSpPr/>
          <p:nvPr/>
        </p:nvSpPr>
        <p:spPr>
          <a:xfrm>
            <a:off x="5217928" y="942504"/>
            <a:ext cx="35253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Data plot online at: https://www.fnal.gov/pub/tritium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9A3168-B7EE-45EF-94E6-3125BEEA58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00" t="38655" r="8734" b="12579"/>
          <a:stretch/>
        </p:blipFill>
        <p:spPr>
          <a:xfrm>
            <a:off x="4480546" y="4074702"/>
            <a:ext cx="4376979" cy="21160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AC0809-602E-444A-8E14-18F083CA992F}"/>
              </a:ext>
            </a:extLst>
          </p:cNvPr>
          <p:cNvSpPr txBox="1"/>
          <p:nvPr/>
        </p:nvSpPr>
        <p:spPr>
          <a:xfrm>
            <a:off x="6786145" y="4205506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2012-2021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CE7BAD-335B-4164-A6FC-D9021B591E79}"/>
              </a:ext>
            </a:extLst>
          </p:cNvPr>
          <p:cNvGrpSpPr/>
          <p:nvPr/>
        </p:nvGrpSpPr>
        <p:grpSpPr>
          <a:xfrm>
            <a:off x="3310360" y="3984313"/>
            <a:ext cx="1377383" cy="400110"/>
            <a:chOff x="3824761" y="4035524"/>
            <a:chExt cx="1377383" cy="4001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BA69A4-F0A3-4C7A-A664-9058E019B735}"/>
                </a:ext>
              </a:extLst>
            </p:cNvPr>
            <p:cNvSpPr txBox="1"/>
            <p:nvPr/>
          </p:nvSpPr>
          <p:spPr>
            <a:xfrm>
              <a:off x="3824761" y="4035524"/>
              <a:ext cx="1226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accent2"/>
                  </a:solidFill>
                </a:rPr>
                <a:t>Annual Discharge Limit to Batavia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A0BA00A-A165-4674-9806-9D3D99AF6405}"/>
                </a:ext>
              </a:extLst>
            </p:cNvPr>
            <p:cNvCxnSpPr/>
            <p:nvPr/>
          </p:nvCxnSpPr>
          <p:spPr>
            <a:xfrm>
              <a:off x="5064984" y="4213086"/>
              <a:ext cx="137160" cy="0"/>
            </a:xfrm>
            <a:prstGeom prst="straightConnector1">
              <a:avLst/>
            </a:prstGeom>
            <a:ln w="15875">
              <a:solidFill>
                <a:srgbClr val="000000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71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890393-65E9-487B-8B60-CB24F6947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25" y="3264062"/>
            <a:ext cx="5239350" cy="294713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B7A92-E4DF-49D7-8BE7-294D2B0301D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28600" y="958851"/>
            <a:ext cx="8686800" cy="24701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 2019 we finished installation of a canopy and liner over the BNB berm, under which we produce neutrinos for on-site experiments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Infiltration reduced by &gt;90%, which means less HTO is produced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First phase of shallow groundwater monitoring wells: all &lt;1 pCi/ml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Additional bedrock wells to be installed and added to sampling program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3F105C-6B3D-4C51-B287-52ED754D1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9071"/>
            <a:ext cx="8686800" cy="427877"/>
          </a:xfrm>
        </p:spPr>
        <p:txBody>
          <a:bodyPr/>
          <a:lstStyle/>
          <a:p>
            <a:r>
              <a:rPr lang="en-US" dirty="0"/>
              <a:t>Recent Improvements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A30D2-169B-40BC-B5FF-F210D787943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721642" y="6504213"/>
            <a:ext cx="828956" cy="241300"/>
          </a:xfrm>
        </p:spPr>
        <p:txBody>
          <a:bodyPr/>
          <a:lstStyle/>
          <a:p>
            <a:r>
              <a:rPr lang="en-US" sz="800" dirty="0"/>
              <a:t>January 26,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AA8AF-0291-40E5-A201-D0FACED7BE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07032" y="6504213"/>
            <a:ext cx="6262119" cy="250031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C. Greer | Update on Tritium Management At Fermilab</a:t>
            </a:r>
            <a:endParaRPr lang="en-US" sz="9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7E257-269E-4F51-B948-1BE9CA5384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z="900" smtClean="0"/>
              <a:pPr>
                <a:defRPr/>
              </a:pPr>
              <a:t>12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6660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B7A92-E4DF-49D7-8BE7-294D2B0301D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28600" y="958850"/>
            <a:ext cx="8686800" cy="523360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Hosted an external review of Fermilab tritium management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Eight reviewers from five other labs (PNNL, LANL, SLAC, BNL and ORNL), including DOE Fermi Site Office input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Commendations included: BNB canopy, applying lessons learned to LBNF design, public communication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Recommendations included: expand automated and groundwater monitoring, elevate and expand tritium management and funding, contingency planning</a:t>
            </a:r>
          </a:p>
          <a:p>
            <a:r>
              <a:rPr lang="en-US" dirty="0">
                <a:solidFill>
                  <a:srgbClr val="000000"/>
                </a:solidFill>
              </a:rPr>
              <a:t>Onsite data being added to public webpages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Already implemented: summary of onsite pond results (Fact Sheet)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 process: addition of state-reported NPDES permit data to surface water plots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3F105C-6B3D-4C51-B287-52ED754D1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9071"/>
            <a:ext cx="8686800" cy="427877"/>
          </a:xfrm>
        </p:spPr>
        <p:txBody>
          <a:bodyPr/>
          <a:lstStyle/>
          <a:p>
            <a:r>
              <a:rPr lang="en-US" dirty="0"/>
              <a:t>Recent Improvements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A30D2-169B-40BC-B5FF-F210D787943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721642" y="6504213"/>
            <a:ext cx="828956" cy="241300"/>
          </a:xfrm>
        </p:spPr>
        <p:txBody>
          <a:bodyPr/>
          <a:lstStyle/>
          <a:p>
            <a:r>
              <a:rPr lang="en-US" sz="800" dirty="0"/>
              <a:t>January 26,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AA8AF-0291-40E5-A201-D0FACED7BE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07032" y="6504213"/>
            <a:ext cx="6262119" cy="250031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C. Greer | Update on Tritium Management At Fermilab</a:t>
            </a:r>
            <a:endParaRPr lang="en-US" sz="9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7E257-269E-4F51-B948-1BE9CA5384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z="900" smtClean="0"/>
              <a:pPr>
                <a:defRPr/>
              </a:pPr>
              <a:t>13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731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Future experiments: LBNF/DUNE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43" y="3900976"/>
            <a:ext cx="8672513" cy="2467740"/>
          </a:xfrm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</a:rPr>
              <a:t>We are planning a new neutrino beamline at Fermilab to send a stream of neutrinos to the LBNF/DUNE experiment in South Dakota.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This will be a new neutrino beam to operate after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our neutrino experiment in Minnesota is retired.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Keeping the production of tritium well below regulatory limits is a major focus on the design of this new, higher beam power facility.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21200" y="3321050"/>
          <a:ext cx="101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6" imgW="101520" imgH="215640" progId="Equation.DSMT4">
                  <p:embed/>
                </p:oleObj>
              </mc:Choice>
              <mc:Fallback>
                <p:oleObj name="Equation" r:id="rId6" imgW="1015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1200" y="3321050"/>
                        <a:ext cx="101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889259"/>
            <a:ext cx="7660105" cy="29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Keeping the Public Informed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7503"/>
            <a:ext cx="8672513" cy="4987867"/>
          </a:xfrm>
        </p:spPr>
        <p:txBody>
          <a:bodyPr/>
          <a:lstStyle/>
          <a:p>
            <a:pPr marL="400050"/>
            <a:r>
              <a:rPr lang="en-US" dirty="0"/>
              <a:t>We held Environmental Assessment meetings for  LBNF/DUNE in 2015.</a:t>
            </a:r>
          </a:p>
          <a:p>
            <a:pPr marL="400050"/>
            <a:r>
              <a:rPr lang="en-US" dirty="0"/>
              <a:t>We inform you: the Community Advisory Board.</a:t>
            </a:r>
          </a:p>
          <a:p>
            <a:pPr marL="400050"/>
            <a:r>
              <a:rPr lang="en-US" dirty="0"/>
              <a:t>We update and post tritium data on our public tritium webpages.</a:t>
            </a:r>
          </a:p>
          <a:p>
            <a:pPr marL="400050"/>
            <a:r>
              <a:rPr lang="en-US" dirty="0"/>
              <a:t>Also publicly                                                                  available:</a:t>
            </a:r>
          </a:p>
          <a:p>
            <a:pPr marL="800100" lvl="1"/>
            <a:r>
              <a:rPr lang="en-US" dirty="0"/>
              <a:t>Annual                                                                     environmental                                                                    reports</a:t>
            </a:r>
          </a:p>
          <a:p>
            <a:pPr marL="800100" lvl="1"/>
            <a:r>
              <a:rPr lang="en-US" dirty="0"/>
              <a:t>FESHM Chapters                                                               (Fermilab ESH                                                                 Manual)</a:t>
            </a:r>
          </a:p>
          <a:p>
            <a:pPr marL="800100" lvl="1"/>
            <a:endParaRPr lang="en-US" sz="2000" dirty="0"/>
          </a:p>
          <a:p>
            <a:pPr marL="800100" lvl="1"/>
            <a:endParaRPr lang="en-US" sz="2000" dirty="0"/>
          </a:p>
          <a:p>
            <a:pPr marL="514350" lvl="1" indent="0">
              <a:buNone/>
            </a:pPr>
            <a:r>
              <a:rPr lang="en-US" sz="2000" dirty="0"/>
              <a:t>									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2F9BE-6126-44EB-93B6-6C3706320BFE}"/>
              </a:ext>
            </a:extLst>
          </p:cNvPr>
          <p:cNvSpPr/>
          <p:nvPr/>
        </p:nvSpPr>
        <p:spPr>
          <a:xfrm>
            <a:off x="4180693" y="5696093"/>
            <a:ext cx="3998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https://www.fnal.gov/pub/tritium/index.html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1EA2FE-B518-403C-A13F-0AA13BE1A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" t="11219" r="6944"/>
          <a:stretch/>
        </p:blipFill>
        <p:spPr>
          <a:xfrm>
            <a:off x="3426105" y="2772862"/>
            <a:ext cx="5475007" cy="284519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4530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Questions for the CAB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7503"/>
            <a:ext cx="8672513" cy="4987867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Members of the Community Advisory Board are one of Fermilab’s connections to the community. As such, we’d like to know:</a:t>
            </a:r>
          </a:p>
          <a:p>
            <a:pPr marL="400050"/>
            <a:r>
              <a:rPr lang="en-US" dirty="0"/>
              <a:t>How should we keep the community informed and maintain a dialogue? </a:t>
            </a:r>
          </a:p>
          <a:p>
            <a:pPr marL="400050"/>
            <a:r>
              <a:rPr lang="en-US" dirty="0"/>
              <a:t>Are there specific groups or persons we should reach out to?</a:t>
            </a:r>
          </a:p>
          <a:p>
            <a:pPr marL="400050"/>
            <a:r>
              <a:rPr lang="en-US" dirty="0"/>
              <a:t>What questions and recommendations do you have?</a:t>
            </a:r>
          </a:p>
          <a:p>
            <a:pPr marL="57150" indent="0">
              <a:buNone/>
            </a:pPr>
            <a:r>
              <a:rPr lang="en-US" dirty="0"/>
              <a:t>We strive to be good stewards of the Fermilab site. Please let us know if </a:t>
            </a:r>
            <a:r>
              <a:rPr lang="en-US" dirty="0">
                <a:solidFill>
                  <a:srgbClr val="000000"/>
                </a:solidFill>
              </a:rPr>
              <a:t>you have concerns.</a:t>
            </a:r>
          </a:p>
          <a:p>
            <a:pPr marL="400050"/>
            <a:endParaRPr lang="en-US" dirty="0"/>
          </a:p>
          <a:p>
            <a:pPr marL="800100" lvl="1"/>
            <a:endParaRPr lang="en-US" sz="2000" dirty="0"/>
          </a:p>
          <a:p>
            <a:pPr marL="514350" lvl="1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E2AD-2465-4734-B0BF-24CA3AC7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 for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423D3-527D-458A-90ED-44DED8C30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2B05-BDA6-4432-9DC7-06314089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4B4E8-D6F6-487E-BC9F-A7676DFB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0F4B2-27BF-47FC-89D0-BCFE956A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7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Tritium and Environmental Monitoring at Fermilab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2776"/>
            <a:ext cx="8672513" cy="558959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Fermilab has had an environmental monitoring program for about 50 years.</a:t>
            </a:r>
          </a:p>
          <a:p>
            <a:r>
              <a:rPr lang="en-US" dirty="0">
                <a:solidFill>
                  <a:srgbClr val="000000"/>
                </a:solidFill>
              </a:rPr>
              <a:t>In 2005, the program detected for the first time tritium in surface water and in the sanitary sewer on the Fermilab site.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We immediately informed the regulatory agencies, our neighbors and employees and the public.</a:t>
            </a:r>
          </a:p>
          <a:p>
            <a:r>
              <a:rPr lang="en-US" dirty="0">
                <a:solidFill>
                  <a:srgbClr val="000000"/>
                </a:solidFill>
              </a:rPr>
              <a:t>Levels were, and continue to be, well below already conservatively protective regulatory limits.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Highest level has been &lt;20% of limit; the rest are &lt;1% of limits</a:t>
            </a:r>
          </a:p>
          <a:p>
            <a:r>
              <a:rPr lang="en-US" dirty="0">
                <a:solidFill>
                  <a:srgbClr val="000000"/>
                </a:solidFill>
              </a:rPr>
              <a:t>We strive to minimize tritium discharges, keep the public informed, and seek input on our plans and goals.</a:t>
            </a:r>
          </a:p>
          <a:p>
            <a:r>
              <a:rPr lang="en-US" dirty="0">
                <a:solidFill>
                  <a:srgbClr val="000000"/>
                </a:solidFill>
              </a:rPr>
              <a:t>We have a Tritium Task Force that examines and implements improvements that we can make to reduce tritium levels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The TTF includes accelerator and engineering experts as well as ES&amp;H and DOE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21200" y="3321050"/>
          <a:ext cx="101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6" imgW="101520" imgH="215640" progId="Equation.DSMT4">
                  <p:embed/>
                </p:oleObj>
              </mc:Choice>
              <mc:Fallback>
                <p:oleObj name="Equation" r:id="rId6" imgW="1015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1200" y="3321050"/>
                        <a:ext cx="101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7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Tritium?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2776"/>
            <a:ext cx="8672513" cy="498786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Tritium (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H ) is a weakly radioactive form of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hydrogen with a half-life of 12.3 years.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 nature, tritium is produced when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cosmic particles hit the atmosphere.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Residual from nuclear tests (pre-1970s).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At Fermilab and other particle accelerators,                         tritium is a byproduct of operation.</a:t>
            </a:r>
          </a:p>
          <a:p>
            <a:r>
              <a:rPr lang="en-US" dirty="0">
                <a:solidFill>
                  <a:srgbClr val="000000"/>
                </a:solidFill>
              </a:rPr>
              <a:t>Its decay emits particles of very low                                   energy that cannot penetrate the skin.</a:t>
            </a:r>
          </a:p>
          <a:p>
            <a:r>
              <a:rPr lang="en-US" dirty="0">
                <a:solidFill>
                  <a:srgbClr val="000000"/>
                </a:solidFill>
              </a:rPr>
              <a:t>Tritium can only be harmful if people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drink water with </a:t>
            </a:r>
            <a:r>
              <a:rPr lang="en-US" u="sng" dirty="0">
                <a:solidFill>
                  <a:srgbClr val="000000"/>
                </a:solidFill>
              </a:rPr>
              <a:t>high</a:t>
            </a:r>
            <a:r>
              <a:rPr lang="en-US" dirty="0">
                <a:solidFill>
                  <a:srgbClr val="000000"/>
                </a:solidFill>
              </a:rPr>
              <a:t> levels of tritium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over </a:t>
            </a:r>
            <a:r>
              <a:rPr lang="en-US" u="sng" dirty="0">
                <a:solidFill>
                  <a:srgbClr val="000000"/>
                </a:solidFill>
              </a:rPr>
              <a:t>many</a:t>
            </a:r>
            <a:r>
              <a:rPr lang="en-US" dirty="0">
                <a:solidFill>
                  <a:srgbClr val="000000"/>
                </a:solidFill>
              </a:rPr>
              <a:t> years.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Tritium does </a:t>
            </a:r>
            <a:r>
              <a:rPr lang="en-US" u="sng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build up in biological tissues; the biological half-life for </a:t>
            </a:r>
            <a:r>
              <a:rPr lang="en-US" dirty="0" err="1">
                <a:solidFill>
                  <a:srgbClr val="000000"/>
                </a:solidFill>
              </a:rPr>
              <a:t>tritiated</a:t>
            </a:r>
            <a:r>
              <a:rPr lang="en-US" dirty="0">
                <a:solidFill>
                  <a:srgbClr val="000000"/>
                </a:solidFill>
              </a:rPr>
              <a:t> water (HTO) is about 12 days.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681183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21772"/>
              </p:ext>
            </p:extLst>
          </p:nvPr>
        </p:nvGraphicFramePr>
        <p:xfrm>
          <a:off x="4521200" y="3321050"/>
          <a:ext cx="101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" imgW="101520" imgH="215640" progId="Equation.DSMT4">
                  <p:embed/>
                </p:oleObj>
              </mc:Choice>
              <mc:Fallback>
                <p:oleObj name="Equation" r:id="rId6" imgW="1015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1200" y="3321050"/>
                        <a:ext cx="101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00" y="3331113"/>
            <a:ext cx="2537833" cy="1875789"/>
          </a:xfrm>
          <a:prstGeom prst="rect">
            <a:avLst/>
          </a:prstGeom>
        </p:spPr>
      </p:pic>
      <p:pic>
        <p:nvPicPr>
          <p:cNvPr id="10" name="Picture 2" descr="http://standeyo.com/NEWS/07_Space/07_Space_pics/070127.Cosmic_ray_showe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9927" y="822776"/>
            <a:ext cx="2221606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3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Where does Tritium come from at Accelerators?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2776"/>
            <a:ext cx="8672513" cy="5088167"/>
          </a:xfrm>
        </p:spPr>
        <p:txBody>
          <a:bodyPr/>
          <a:lstStyle/>
          <a:p>
            <a:r>
              <a:rPr lang="en-US" dirty="0"/>
              <a:t>High-energy protons </a:t>
            </a:r>
            <a:r>
              <a:rPr lang="en-US" dirty="0">
                <a:solidFill>
                  <a:srgbClr val="000000"/>
                </a:solidFill>
              </a:rPr>
              <a:t>hitting or traveling through </a:t>
            </a:r>
            <a:r>
              <a:rPr lang="en-US" dirty="0"/>
              <a:t>materials produce tritium (</a:t>
            </a:r>
            <a:r>
              <a:rPr lang="en-US" baseline="30000" dirty="0"/>
              <a:t>3</a:t>
            </a:r>
            <a:r>
              <a:rPr lang="en-US" dirty="0"/>
              <a:t>H).</a:t>
            </a:r>
          </a:p>
          <a:p>
            <a:pPr lvl="1"/>
            <a:r>
              <a:rPr lang="en-US" dirty="0"/>
              <a:t>Typical materials used in experiments at Fermilab: </a:t>
            </a:r>
            <a:r>
              <a:rPr lang="en-US" dirty="0">
                <a:solidFill>
                  <a:srgbClr val="000000"/>
                </a:solidFill>
              </a:rPr>
              <a:t>iron, concrete, carbon, air, water, etc.</a:t>
            </a:r>
          </a:p>
          <a:p>
            <a:r>
              <a:rPr lang="en-US" dirty="0"/>
              <a:t>When protons or other particles hit nuclei in the atoms in materials, they “shatter” these nuclei into pieces.</a:t>
            </a:r>
          </a:p>
          <a:p>
            <a:pPr lvl="1"/>
            <a:r>
              <a:rPr lang="en-US" dirty="0"/>
              <a:t>Some of the pieces left over are stable nuclei.</a:t>
            </a:r>
          </a:p>
          <a:p>
            <a:pPr lvl="1"/>
            <a:r>
              <a:rPr lang="en-US" dirty="0"/>
              <a:t>Others are radionuclides, including tritium (</a:t>
            </a:r>
            <a:r>
              <a:rPr lang="en-US" baseline="30000" dirty="0"/>
              <a:t>3</a:t>
            </a:r>
            <a:r>
              <a:rPr lang="en-US" dirty="0"/>
              <a:t>H) atoms.</a:t>
            </a:r>
          </a:p>
          <a:p>
            <a:r>
              <a:rPr lang="en-US" dirty="0"/>
              <a:t>Upon exposure to air, the </a:t>
            </a:r>
            <a:r>
              <a:rPr lang="en-US" baseline="30000" dirty="0"/>
              <a:t>3</a:t>
            </a:r>
            <a:r>
              <a:rPr lang="en-US" dirty="0"/>
              <a:t>H atoms combine with oxygen to make HTO molecules (tritiated water) with the same structure as H</a:t>
            </a:r>
            <a:r>
              <a:rPr lang="en-US" baseline="-25000" dirty="0"/>
              <a:t>2</a:t>
            </a:r>
            <a:r>
              <a:rPr lang="en-US" dirty="0"/>
              <a:t>O (water).</a:t>
            </a:r>
          </a:p>
          <a:p>
            <a:pPr lvl="1"/>
            <a:r>
              <a:rPr lang="en-US" dirty="0"/>
              <a:t>HTO “water” moves just like regular water.</a:t>
            </a:r>
          </a:p>
          <a:p>
            <a:pPr lvl="1"/>
            <a:r>
              <a:rPr lang="en-US" dirty="0"/>
              <a:t>Fermilab monitors multiple water and air routes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681183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21772"/>
              </p:ext>
            </p:extLst>
          </p:nvPr>
        </p:nvGraphicFramePr>
        <p:xfrm>
          <a:off x="4521200" y="3321050"/>
          <a:ext cx="101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6" imgW="101520" imgH="215640" progId="Equation.DSMT4">
                  <p:embed/>
                </p:oleObj>
              </mc:Choice>
              <mc:Fallback>
                <p:oleObj name="Equation" r:id="rId6" imgW="1015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1200" y="3321050"/>
                        <a:ext cx="101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0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Tritium Discharges Relative to Regulatory Limits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1" y="1042988"/>
            <a:ext cx="3688611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Sanitary Sewer</a:t>
            </a:r>
          </a:p>
          <a:p>
            <a:pPr lvl="1"/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5 Ci in a year</a:t>
            </a:r>
          </a:p>
          <a:p>
            <a:pPr eaLnBrk="1" hangingPunct="1"/>
            <a:r>
              <a:rPr lang="en-US" altLang="en-US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Surface Water</a:t>
            </a:r>
          </a:p>
          <a:p>
            <a:pPr lvl="1"/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2,600 pCi/ml</a:t>
            </a:r>
          </a:p>
          <a:p>
            <a:pPr eaLnBrk="1" hangingPunct="1"/>
            <a:r>
              <a:rPr lang="en-US" altLang="en-US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Groundwater</a:t>
            </a:r>
          </a:p>
          <a:p>
            <a:pPr lvl="1"/>
            <a:r>
              <a:rPr lang="en-US" altLang="en-US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 pCi/ml (Class 1 Resource Aquifer in bedrock)</a:t>
            </a:r>
          </a:p>
          <a:p>
            <a:pPr eaLnBrk="1" hangingPunct="1"/>
            <a:r>
              <a:rPr lang="en-US" altLang="en-US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Air</a:t>
            </a:r>
          </a:p>
          <a:p>
            <a:pPr lvl="1"/>
            <a:r>
              <a:rPr lang="en-US" altLang="en-US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0.1 mrem/year (all radionuclides)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>
              <a:defRPr/>
            </a:pP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C. Greer | Update on Tritium Management At Fermilab</a:t>
            </a:r>
            <a:endParaRPr lang="en-US" sz="9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14" name="Isosceles Triangle 13"/>
          <p:cNvSpPr>
            <a:spLocks noChangeAspect="1"/>
          </p:cNvSpPr>
          <p:nvPr/>
        </p:nvSpPr>
        <p:spPr>
          <a:xfrm>
            <a:off x="155690" y="1095796"/>
            <a:ext cx="274320" cy="23648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>
            <a:spLocks noChangeAspect="1"/>
          </p:cNvSpPr>
          <p:nvPr/>
        </p:nvSpPr>
        <p:spPr>
          <a:xfrm>
            <a:off x="155689" y="1899358"/>
            <a:ext cx="274320" cy="236481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>
            <a:spLocks noChangeAspect="1"/>
          </p:cNvSpPr>
          <p:nvPr/>
        </p:nvSpPr>
        <p:spPr>
          <a:xfrm>
            <a:off x="155688" y="2706925"/>
            <a:ext cx="274320" cy="236481"/>
          </a:xfrm>
          <a:prstGeom prst="triangle">
            <a:avLst/>
          </a:prstGeom>
          <a:solidFill>
            <a:schemeClr val="bg1"/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12741" y="1042988"/>
            <a:ext cx="4822596" cy="5164865"/>
            <a:chOff x="3946487" y="1042988"/>
            <a:chExt cx="4822596" cy="5164865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3946487" y="1042988"/>
              <a:ext cx="4822596" cy="5164865"/>
              <a:chOff x="49755" y="1366757"/>
              <a:chExt cx="6621501" cy="709144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23600" t="10531" r="5757" b="3596"/>
              <a:stretch/>
            </p:blipFill>
            <p:spPr>
              <a:xfrm>
                <a:off x="95249" y="1366757"/>
                <a:ext cx="6576007" cy="484268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24637" t="10359" r="4876" b="5822"/>
              <a:stretch/>
            </p:blipFill>
            <p:spPr>
              <a:xfrm>
                <a:off x="49755" y="3732122"/>
                <a:ext cx="6560508" cy="4726077"/>
              </a:xfrm>
              <a:prstGeom prst="rect">
                <a:avLst/>
              </a:prstGeom>
            </p:spPr>
          </p:pic>
        </p:grpSp>
        <p:sp>
          <p:nvSpPr>
            <p:cNvPr id="13" name="Isosceles Triangle 12"/>
            <p:cNvSpPr>
              <a:spLocks noChangeAspect="1"/>
            </p:cNvSpPr>
            <p:nvPr/>
          </p:nvSpPr>
          <p:spPr>
            <a:xfrm>
              <a:off x="8235457" y="3372151"/>
              <a:ext cx="159107" cy="137160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>
              <a:spLocks noChangeAspect="1"/>
            </p:cNvSpPr>
            <p:nvPr/>
          </p:nvSpPr>
          <p:spPr>
            <a:xfrm>
              <a:off x="4023617" y="3290659"/>
              <a:ext cx="159107" cy="137160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>
              <a:spLocks noChangeAspect="1"/>
            </p:cNvSpPr>
            <p:nvPr/>
          </p:nvSpPr>
          <p:spPr>
            <a:xfrm>
              <a:off x="4412893" y="5477805"/>
              <a:ext cx="159107" cy="137160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>
              <a:spLocks noChangeAspect="1"/>
            </p:cNvSpPr>
            <p:nvPr/>
          </p:nvSpPr>
          <p:spPr>
            <a:xfrm>
              <a:off x="8491735" y="4781836"/>
              <a:ext cx="159107" cy="137160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>
              <a:spLocks noChangeAspect="1"/>
            </p:cNvSpPr>
            <p:nvPr/>
          </p:nvSpPr>
          <p:spPr>
            <a:xfrm>
              <a:off x="8083960" y="1433161"/>
              <a:ext cx="159107" cy="137160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>
              <a:spLocks noChangeAspect="1"/>
            </p:cNvSpPr>
            <p:nvPr/>
          </p:nvSpPr>
          <p:spPr>
            <a:xfrm>
              <a:off x="4093637" y="3237110"/>
              <a:ext cx="159107" cy="137160"/>
            </a:xfrm>
            <a:prstGeom prst="triangle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>
              <a:spLocks noChangeAspect="1"/>
            </p:cNvSpPr>
            <p:nvPr/>
          </p:nvSpPr>
          <p:spPr>
            <a:xfrm>
              <a:off x="4476700" y="2697527"/>
              <a:ext cx="159107" cy="137160"/>
            </a:xfrm>
            <a:prstGeom prst="triangle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>
              <a:spLocks noChangeAspect="1"/>
            </p:cNvSpPr>
            <p:nvPr/>
          </p:nvSpPr>
          <p:spPr>
            <a:xfrm>
              <a:off x="5617644" y="2380367"/>
              <a:ext cx="159107" cy="137160"/>
            </a:xfrm>
            <a:prstGeom prst="triangle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>
              <a:spLocks noChangeAspect="1"/>
            </p:cNvSpPr>
            <p:nvPr/>
          </p:nvSpPr>
          <p:spPr>
            <a:xfrm>
              <a:off x="6725637" y="2285628"/>
              <a:ext cx="159107" cy="137160"/>
            </a:xfrm>
            <a:prstGeom prst="triangle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>
              <a:spLocks noChangeAspect="1"/>
            </p:cNvSpPr>
            <p:nvPr/>
          </p:nvSpPr>
          <p:spPr>
            <a:xfrm>
              <a:off x="5719568" y="3212585"/>
              <a:ext cx="159107" cy="137160"/>
            </a:xfrm>
            <a:prstGeom prst="triangle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>
              <a:spLocks noChangeAspect="1"/>
            </p:cNvSpPr>
            <p:nvPr/>
          </p:nvSpPr>
          <p:spPr>
            <a:xfrm>
              <a:off x="5697925" y="3409462"/>
              <a:ext cx="159107" cy="137160"/>
            </a:xfrm>
            <a:prstGeom prst="triangle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>
              <a:spLocks noChangeAspect="1"/>
            </p:cNvSpPr>
            <p:nvPr/>
          </p:nvSpPr>
          <p:spPr>
            <a:xfrm>
              <a:off x="6155688" y="3106387"/>
              <a:ext cx="159107" cy="137160"/>
            </a:xfrm>
            <a:prstGeom prst="triangle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>
              <a:spLocks noChangeAspect="1"/>
            </p:cNvSpPr>
            <p:nvPr/>
          </p:nvSpPr>
          <p:spPr>
            <a:xfrm>
              <a:off x="5911809" y="3165776"/>
              <a:ext cx="159107" cy="137160"/>
            </a:xfrm>
            <a:prstGeom prst="triangle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>
              <a:spLocks noChangeAspect="1"/>
            </p:cNvSpPr>
            <p:nvPr/>
          </p:nvSpPr>
          <p:spPr>
            <a:xfrm>
              <a:off x="5982473" y="3106387"/>
              <a:ext cx="159107" cy="137160"/>
            </a:xfrm>
            <a:prstGeom prst="triangle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>
              <a:spLocks noChangeAspect="1"/>
            </p:cNvSpPr>
            <p:nvPr/>
          </p:nvSpPr>
          <p:spPr>
            <a:xfrm>
              <a:off x="4910912" y="4538772"/>
              <a:ext cx="159107" cy="137160"/>
            </a:xfrm>
            <a:prstGeom prst="triangle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285398" y="1214037"/>
            <a:ext cx="904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Kress Creek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39859" y="4918996"/>
            <a:ext cx="89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Ferry Creek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20946" y="5596942"/>
            <a:ext cx="964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Indian Creek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16826" y="2750920"/>
            <a:ext cx="96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CBF33"/>
                </a:solidFill>
              </a:rPr>
              <a:t>Warrenville autosampler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75825" y="3174967"/>
            <a:ext cx="96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CBF33"/>
                </a:solidFill>
              </a:rPr>
              <a:t>Batavia autosampler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03365" y="2311823"/>
            <a:ext cx="1482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Background (4 wells)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1377" y="3292968"/>
            <a:ext cx="1792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Meson/Neutrino (5 wells)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20152" y="4471899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NuMI Target Hall (1 well)</a:t>
            </a:r>
          </a:p>
        </p:txBody>
      </p:sp>
      <p:sp>
        <p:nvSpPr>
          <p:cNvPr id="39" name="Isosceles Triangle 38"/>
          <p:cNvSpPr>
            <a:spLocks noChangeAspect="1"/>
          </p:cNvSpPr>
          <p:nvPr/>
        </p:nvSpPr>
        <p:spPr>
          <a:xfrm>
            <a:off x="156948" y="4233868"/>
            <a:ext cx="274320" cy="236481"/>
          </a:xfrm>
          <a:prstGeom prst="triangle">
            <a:avLst/>
          </a:prstGeom>
          <a:solidFill>
            <a:srgbClr val="FFFF99"/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>
            <a:spLocks noChangeAspect="1"/>
          </p:cNvSpPr>
          <p:nvPr/>
        </p:nvSpPr>
        <p:spPr>
          <a:xfrm>
            <a:off x="5186947" y="4112920"/>
            <a:ext cx="159107" cy="137160"/>
          </a:xfrm>
          <a:prstGeom prst="triangle">
            <a:avLst/>
          </a:prstGeom>
          <a:solidFill>
            <a:srgbClr val="FFFF99"/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>
            <a:spLocks noChangeAspect="1"/>
          </p:cNvSpPr>
          <p:nvPr/>
        </p:nvSpPr>
        <p:spPr>
          <a:xfrm>
            <a:off x="5006839" y="4499587"/>
            <a:ext cx="159107" cy="137160"/>
          </a:xfrm>
          <a:prstGeom prst="triangle">
            <a:avLst/>
          </a:prstGeom>
          <a:solidFill>
            <a:srgbClr val="FFFF99"/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>
            <a:spLocks noChangeAspect="1"/>
          </p:cNvSpPr>
          <p:nvPr/>
        </p:nvSpPr>
        <p:spPr>
          <a:xfrm>
            <a:off x="6023286" y="3540494"/>
            <a:ext cx="159107" cy="137160"/>
          </a:xfrm>
          <a:prstGeom prst="triangle">
            <a:avLst/>
          </a:prstGeom>
          <a:solidFill>
            <a:srgbClr val="FFFF99"/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>
            <a:spLocks noChangeAspect="1"/>
          </p:cNvSpPr>
          <p:nvPr/>
        </p:nvSpPr>
        <p:spPr>
          <a:xfrm>
            <a:off x="6060355" y="3091524"/>
            <a:ext cx="159107" cy="137160"/>
          </a:xfrm>
          <a:prstGeom prst="triangle">
            <a:avLst/>
          </a:prstGeom>
          <a:solidFill>
            <a:srgbClr val="FFFF99"/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>
            <a:spLocks noChangeAspect="1"/>
          </p:cNvSpPr>
          <p:nvPr/>
        </p:nvSpPr>
        <p:spPr>
          <a:xfrm>
            <a:off x="4788534" y="4404847"/>
            <a:ext cx="159107" cy="137160"/>
          </a:xfrm>
          <a:prstGeom prst="triangle">
            <a:avLst/>
          </a:prstGeom>
          <a:solidFill>
            <a:srgbClr val="FFFF99"/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>
            <a:spLocks noChangeAspect="1"/>
          </p:cNvSpPr>
          <p:nvPr/>
        </p:nvSpPr>
        <p:spPr>
          <a:xfrm>
            <a:off x="4809127" y="5413985"/>
            <a:ext cx="159107" cy="137160"/>
          </a:xfrm>
          <a:prstGeom prst="triangle">
            <a:avLst/>
          </a:prstGeom>
          <a:solidFill>
            <a:srgbClr val="FFFF99"/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>
            <a:spLocks noChangeAspect="1"/>
          </p:cNvSpPr>
          <p:nvPr/>
        </p:nvSpPr>
        <p:spPr>
          <a:xfrm>
            <a:off x="5031552" y="4310108"/>
            <a:ext cx="159107" cy="137160"/>
          </a:xfrm>
          <a:prstGeom prst="triangle">
            <a:avLst/>
          </a:prstGeom>
          <a:solidFill>
            <a:srgbClr val="FFFF99"/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>
            <a:spLocks noChangeAspect="1"/>
          </p:cNvSpPr>
          <p:nvPr/>
        </p:nvSpPr>
        <p:spPr>
          <a:xfrm>
            <a:off x="4895624" y="4215378"/>
            <a:ext cx="159107" cy="137160"/>
          </a:xfrm>
          <a:prstGeom prst="triangle">
            <a:avLst/>
          </a:prstGeom>
          <a:solidFill>
            <a:srgbClr val="FFFF99"/>
          </a:solidFill>
          <a:ln w="222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441013" y="2901288"/>
            <a:ext cx="78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SeaQuest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95707" y="3472723"/>
            <a:ext cx="1258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Debonding Oven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55318" y="4077398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CUB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86149" y="4280328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AP-1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71320" y="4660597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MI-65 (2)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77361" y="4316880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MI-12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31539" y="4077398"/>
            <a:ext cx="644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EAV2/3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87888" y="5537656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MI-40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53FB0B7-F8E3-4B2E-9C91-75B0DD520322}"/>
              </a:ext>
            </a:extLst>
          </p:cNvPr>
          <p:cNvSpPr txBox="1"/>
          <p:nvPr/>
        </p:nvSpPr>
        <p:spPr>
          <a:xfrm>
            <a:off x="2756629" y="1447130"/>
            <a:ext cx="1191788" cy="338554"/>
          </a:xfrm>
          <a:prstGeom prst="rect">
            <a:avLst/>
          </a:prstGeom>
          <a:solidFill>
            <a:srgbClr val="B6E897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5.6%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BD8C0E-BEB6-4B9C-9FFD-17A1C135D7E8}"/>
              </a:ext>
            </a:extLst>
          </p:cNvPr>
          <p:cNvSpPr txBox="1"/>
          <p:nvPr/>
        </p:nvSpPr>
        <p:spPr>
          <a:xfrm>
            <a:off x="2756629" y="2230601"/>
            <a:ext cx="1191788" cy="338554"/>
          </a:xfrm>
          <a:prstGeom prst="rect">
            <a:avLst/>
          </a:prstGeom>
          <a:solidFill>
            <a:srgbClr val="699EFF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0.16%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1D220B-079F-4426-A90D-51E07649C7B6}"/>
              </a:ext>
            </a:extLst>
          </p:cNvPr>
          <p:cNvSpPr txBox="1"/>
          <p:nvPr/>
        </p:nvSpPr>
        <p:spPr>
          <a:xfrm>
            <a:off x="2740062" y="3782091"/>
            <a:ext cx="1197353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Non-detect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4D7ADE-8CA3-4328-A475-C3AA000A5C56}"/>
              </a:ext>
            </a:extLst>
          </p:cNvPr>
          <p:cNvSpPr txBox="1"/>
          <p:nvPr/>
        </p:nvSpPr>
        <p:spPr>
          <a:xfrm>
            <a:off x="2740062" y="4948475"/>
            <a:ext cx="1191788" cy="523220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All APIs: 60%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</a:rPr>
              <a:t>Tritium: 0.9%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26600-B512-46A7-B78B-DF71F318D089}"/>
              </a:ext>
            </a:extLst>
          </p:cNvPr>
          <p:cNvSpPr txBox="1"/>
          <p:nvPr/>
        </p:nvSpPr>
        <p:spPr>
          <a:xfrm>
            <a:off x="2756629" y="884125"/>
            <a:ext cx="119178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2021 results as % of Limit: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52285" y="833957"/>
            <a:ext cx="8463116" cy="49942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DOE </a:t>
            </a:r>
            <a:r>
              <a:rPr lang="en-US" u="sng" dirty="0">
                <a:solidFill>
                  <a:srgbClr val="000000"/>
                </a:solidFill>
                <a:latin typeface="Helvetica" pitchFamily="34" charset="0"/>
              </a:rPr>
              <a:t>Surface</a:t>
            </a: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 water limit: 2,600 pCi/ml (picocuries per milliliter). 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Federal limit for </a:t>
            </a:r>
            <a:r>
              <a:rPr lang="en-US" u="sng" dirty="0">
                <a:solidFill>
                  <a:srgbClr val="000000"/>
                </a:solidFill>
                <a:latin typeface="Helvetica" pitchFamily="34" charset="0"/>
              </a:rPr>
              <a:t>drinking</a:t>
            </a: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 water systems: 20 pCi/ml.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What do these standards mean?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1 picocurie (pCi) = 0.037 atoms decaying each second.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Threshold for measurement is usually taken to be 1 pCi/ml.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A user of 2,600 pCi/ml water for their household water source full time would receive a radiation dose of 100 mrem each year.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A user of 20 pCi/ml water for their household water source is assigned a dose of 4 mrem each year by U.S. EPA.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Globally, rainwater is 0.16 to 0.32 pCi/ml due to cosmic rays and leftovers from nuclear weapons tests (ending in 1960s).</a:t>
            </a:r>
          </a:p>
          <a:p>
            <a:pPr marL="400050" lvl="1" indent="0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Standards for Surface and Drinking Water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5BFE07A-B2DC-4400-AF25-0EDD03B61F5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3671"/>
            <a:ext cx="8686800" cy="319853"/>
          </a:xfrm>
        </p:spPr>
        <p:txBody>
          <a:bodyPr/>
          <a:lstStyle/>
          <a:p>
            <a:r>
              <a:rPr lang="en-US" dirty="0"/>
              <a:t>How Surface Water at Fermilab Connects to the Community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5" descr="fermilab_creeks_map-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292" y="1227221"/>
            <a:ext cx="4518712" cy="442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000547" y="893170"/>
            <a:ext cx="39752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3 creeks leave Fermilab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</a:rPr>
              <a:t>The Fermilab site has numerous ponds and is the origin of Indian Creek and Ferry Creek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Fermilab uses water to cool accelerators and other 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</a:rPr>
              <a:t>Our pond system is part of an “industrial cooling water system” (ICW)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</a:rPr>
              <a:t>~250,000,000 gallons</a:t>
            </a:r>
          </a:p>
        </p:txBody>
      </p:sp>
    </p:spTree>
    <p:extLst>
      <p:ext uri="{BB962C8B-B14F-4D97-AF65-F5344CB8AC3E}">
        <p14:creationId xmlns:p14="http://schemas.microsoft.com/office/powerpoint/2010/main" val="8010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AFD4F3-2A0C-4822-AB78-30C75D11F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27" t="18533" r="31392" b="883"/>
          <a:stretch/>
        </p:blipFill>
        <p:spPr>
          <a:xfrm>
            <a:off x="4446668" y="1123160"/>
            <a:ext cx="4633772" cy="4691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Surface Water Boundary Results: Indian Creek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6EA845A-D9AA-48AC-B082-C5E18571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&lt;10 pCi/ml (usually &lt;5 pCi/ml)</a:t>
            </a:r>
          </a:p>
          <a:p>
            <a:r>
              <a:rPr lang="en-US" dirty="0">
                <a:solidFill>
                  <a:srgbClr val="000000"/>
                </a:solidFill>
              </a:rPr>
              <a:t>Regulatory limit: 2,600 pCi/ml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B87D92-0585-4B3A-B076-5E61336E6AC6}"/>
              </a:ext>
            </a:extLst>
          </p:cNvPr>
          <p:cNvGrpSpPr/>
          <p:nvPr/>
        </p:nvGrpSpPr>
        <p:grpSpPr>
          <a:xfrm>
            <a:off x="486410" y="2336223"/>
            <a:ext cx="3147059" cy="3083619"/>
            <a:chOff x="806450" y="2491671"/>
            <a:chExt cx="3147059" cy="3083619"/>
          </a:xfrm>
        </p:grpSpPr>
        <p:pic>
          <p:nvPicPr>
            <p:cNvPr id="26" name="Picture 5" descr="fermilab_creeks_map-s.gif">
              <a:extLst>
                <a:ext uri="{FF2B5EF4-FFF2-40B4-BE49-F238E27FC236}">
                  <a16:creationId xmlns:a16="http://schemas.microsoft.com/office/drawing/2014/main" id="{5A3C8CE7-5C66-4F31-83C2-81EFB4AFA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6450" y="2491671"/>
              <a:ext cx="3147059" cy="308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72ABC29-480B-4FBB-8557-F23043E8B0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160" y="4841969"/>
              <a:ext cx="182880" cy="18288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716DD37-36D3-41C9-8FD4-E064CE842145}"/>
              </a:ext>
            </a:extLst>
          </p:cNvPr>
          <p:cNvSpPr/>
          <p:nvPr/>
        </p:nvSpPr>
        <p:spPr>
          <a:xfrm>
            <a:off x="115648" y="5502566"/>
            <a:ext cx="3888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Data plots for all three creeks online at: https://www.fnal.gov/pub/tritium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4FF8D5-64A2-40B8-A83C-A3C3B936020B}"/>
              </a:ext>
            </a:extLst>
          </p:cNvPr>
          <p:cNvGrpSpPr/>
          <p:nvPr/>
        </p:nvGrpSpPr>
        <p:grpSpPr>
          <a:xfrm>
            <a:off x="3842687" y="3836693"/>
            <a:ext cx="1043940" cy="338554"/>
            <a:chOff x="4158204" y="4033481"/>
            <a:chExt cx="1043940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4158204" y="4033481"/>
              <a:ext cx="985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accent2"/>
                  </a:solidFill>
                </a:rPr>
                <a:t>USEPA Standard for Drinking Water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4CF5094-BD10-4681-B62F-16ABFFD062BE}"/>
                </a:ext>
              </a:extLst>
            </p:cNvPr>
            <p:cNvCxnSpPr/>
            <p:nvPr/>
          </p:nvCxnSpPr>
          <p:spPr>
            <a:xfrm>
              <a:off x="5064984" y="4213086"/>
              <a:ext cx="137160" cy="0"/>
            </a:xfrm>
            <a:prstGeom prst="straightConnector1">
              <a:avLst/>
            </a:prstGeom>
            <a:ln w="15875">
              <a:solidFill>
                <a:srgbClr val="000000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1E975E-0F4B-4DAB-A03A-C7928F8D11E1}"/>
              </a:ext>
            </a:extLst>
          </p:cNvPr>
          <p:cNvGrpSpPr/>
          <p:nvPr/>
        </p:nvGrpSpPr>
        <p:grpSpPr>
          <a:xfrm>
            <a:off x="2675664" y="2419333"/>
            <a:ext cx="1286942" cy="708355"/>
            <a:chOff x="2995704" y="2574781"/>
            <a:chExt cx="1286942" cy="70835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2731CB-DC7C-4897-9BA5-BA462933A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5704" y="3100256"/>
              <a:ext cx="182880" cy="18288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B08E83-517F-4F86-9EBC-8C6638E15474}"/>
                </a:ext>
              </a:extLst>
            </p:cNvPr>
            <p:cNvSpPr txBox="1"/>
            <p:nvPr/>
          </p:nvSpPr>
          <p:spPr>
            <a:xfrm>
              <a:off x="3221003" y="2574781"/>
              <a:ext cx="1061643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Non-detect (&lt;1 pCi/ml)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D3C829-F04E-4637-8661-028AEB14AFAE}"/>
              </a:ext>
            </a:extLst>
          </p:cNvPr>
          <p:cNvGrpSpPr/>
          <p:nvPr/>
        </p:nvGrpSpPr>
        <p:grpSpPr>
          <a:xfrm>
            <a:off x="2849835" y="4370839"/>
            <a:ext cx="1112770" cy="1093201"/>
            <a:chOff x="3169875" y="4526287"/>
            <a:chExt cx="1112770" cy="10932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913D805-960A-486D-BD98-AE60CDD432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9875" y="4526287"/>
              <a:ext cx="182880" cy="18288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4E9D35-6F11-4E16-A1FB-1060220923E9}"/>
                </a:ext>
              </a:extLst>
            </p:cNvPr>
            <p:cNvSpPr txBox="1"/>
            <p:nvPr/>
          </p:nvSpPr>
          <p:spPr>
            <a:xfrm>
              <a:off x="3221002" y="5096268"/>
              <a:ext cx="1061643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&lt;2 pCi/ml (usually &lt;1)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6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Groundwater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0037"/>
            <a:ext cx="8672513" cy="4987867"/>
          </a:xfrm>
        </p:spPr>
        <p:txBody>
          <a:bodyPr/>
          <a:lstStyle/>
          <a:p>
            <a:r>
              <a:rPr lang="en-US" dirty="0"/>
              <a:t>We must protect Illinois Class I “Resource” Groundwater.</a:t>
            </a:r>
          </a:p>
          <a:p>
            <a:pPr lvl="1"/>
            <a:r>
              <a:rPr lang="en-US" dirty="0"/>
              <a:t>Found in bedrock beneath Fermilab (60-90 feet deep).</a:t>
            </a:r>
          </a:p>
          <a:p>
            <a:pPr lvl="1"/>
            <a:r>
              <a:rPr lang="en-US" dirty="0"/>
              <a:t>Must stay below 1 pCi/ml in Class I aquifers (</a:t>
            </a:r>
            <a:r>
              <a:rPr lang="en-US" dirty="0" err="1"/>
              <a:t>i.e</a:t>
            </a:r>
            <a:r>
              <a:rPr lang="en-US" dirty="0"/>
              <a:t>, those considered by Illinois to be “useful” for drinking water).</a:t>
            </a:r>
          </a:p>
          <a:p>
            <a:r>
              <a:rPr lang="en-US" dirty="0">
                <a:solidFill>
                  <a:srgbClr val="000000"/>
                </a:solidFill>
              </a:rPr>
              <a:t>We design and operate our experiments so that any tritium produced stays out of groundwater.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Fermilab employs a hydrogeologist on its staff as an advisor.</a:t>
            </a:r>
          </a:p>
          <a:p>
            <a:r>
              <a:rPr lang="en-US" dirty="0"/>
              <a:t>We have never found tritium in Class I groundwater.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At least ten wells are sampled annually.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More than 100 wells are measured annually to determine flow directions.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26,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Greer | Update on Tritium Management At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D19-040F-4101-95A3-60A4C259D4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</Template>
  <TotalTime>7486</TotalTime>
  <Words>1662</Words>
  <Application>Microsoft Office PowerPoint</Application>
  <PresentationFormat>On-screen Show (4:3)</PresentationFormat>
  <Paragraphs>202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Unicode MS</vt:lpstr>
      <vt:lpstr>Calibri</vt:lpstr>
      <vt:lpstr>Helvetica</vt:lpstr>
      <vt:lpstr>FNAL_TemplatePC_060514</vt:lpstr>
      <vt:lpstr>Fermilab: Footer Only</vt:lpstr>
      <vt:lpstr>Equation</vt:lpstr>
      <vt:lpstr>Update on Tritium Management at Fermilab Presentation to Fermilab Community Advisory Board</vt:lpstr>
      <vt:lpstr>Tritium and Environmental Monitoring at Fermilab</vt:lpstr>
      <vt:lpstr>What is Tritium? </vt:lpstr>
      <vt:lpstr>Where does Tritium come from at Accelerators?</vt:lpstr>
      <vt:lpstr>Tritium Discharges Relative to Regulatory Limits</vt:lpstr>
      <vt:lpstr>Standards for Surface and Drinking Water</vt:lpstr>
      <vt:lpstr>How Surface Water at Fermilab Connects to the Community</vt:lpstr>
      <vt:lpstr>Surface Water Boundary Results: Indian Creek</vt:lpstr>
      <vt:lpstr>Groundwater </vt:lpstr>
      <vt:lpstr>Monitoring Tritium in the Sanitary Sewer System</vt:lpstr>
      <vt:lpstr>Sanitary Sewer Boundary Results: Batavia</vt:lpstr>
      <vt:lpstr>Recent Improvements</vt:lpstr>
      <vt:lpstr>Recent Improvements</vt:lpstr>
      <vt:lpstr>Future experiments: LBNF/DUNE</vt:lpstr>
      <vt:lpstr>Keeping the Public Informed</vt:lpstr>
      <vt:lpstr>Questions for the CAB</vt:lpstr>
      <vt:lpstr>Additional Questions for Us?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J. D. Cossairt x3465 03613N</dc:creator>
  <cp:lastModifiedBy>Christopher Greer</cp:lastModifiedBy>
  <cp:revision>437</cp:revision>
  <cp:lastPrinted>2022-01-28T21:36:44Z</cp:lastPrinted>
  <dcterms:created xsi:type="dcterms:W3CDTF">2015-08-20T18:57:01Z</dcterms:created>
  <dcterms:modified xsi:type="dcterms:W3CDTF">2023-01-25T20:59:49Z</dcterms:modified>
</cp:coreProperties>
</file>