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7"/>
  </p:notesMasterIdLst>
  <p:handoutMasterIdLst>
    <p:handoutMasterId r:id="rId18"/>
  </p:handoutMasterIdLst>
  <p:sldIdLst>
    <p:sldId id="294" r:id="rId2"/>
    <p:sldId id="309" r:id="rId3"/>
    <p:sldId id="336" r:id="rId4"/>
    <p:sldId id="328" r:id="rId5"/>
    <p:sldId id="329" r:id="rId6"/>
    <p:sldId id="322" r:id="rId7"/>
    <p:sldId id="332" r:id="rId8"/>
    <p:sldId id="334" r:id="rId9"/>
    <p:sldId id="337" r:id="rId10"/>
    <p:sldId id="319" r:id="rId11"/>
    <p:sldId id="320" r:id="rId12"/>
    <p:sldId id="330" r:id="rId13"/>
    <p:sldId id="339" r:id="rId14"/>
    <p:sldId id="338" r:id="rId15"/>
    <p:sldId id="315" r:id="rId1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004C97"/>
    <a:srgbClr val="020202"/>
    <a:srgbClr val="4E4E4E"/>
    <a:srgbClr val="404040"/>
    <a:srgbClr val="63666A"/>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C89DA-59F1-4203-B375-98BBEE22ECAF}" v="30" dt="2022-09-22T19:17:11.877"/>
    <p1510:client id="{ACDCEA98-AA6C-45B5-A3E5-753E90B4A573}" v="4" dt="2022-09-22T19:19:46.34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86" autoAdjust="0"/>
    <p:restoredTop sz="71088"/>
  </p:normalViewPr>
  <p:slideViewPr>
    <p:cSldViewPr snapToGrid="0" snapToObjects="1" showGuides="1">
      <p:cViewPr varScale="1">
        <p:scale>
          <a:sx n="89" d="100"/>
          <a:sy n="89" d="100"/>
        </p:scale>
        <p:origin x="736" y="16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9/22/22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igthink.com/hard-science/how-big-is-the-universe-26683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ps.org/publications/apsnews/202210/merminga.cf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sidehook.com/article/culture-chicago/scientific-field-trip-fermil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emiengineering.com/research-bits-sept-12/"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ientificamerican.com/article/physicists-struggle-to-unite-around-future-plan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american.edu/cas/museum/2022/singularities-and-infinities.cf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lectronicspecifier.com/news/podcasts/series-9-episode-2-improving-quantum-computer-performance-with-new-control-electronic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prospectmagazine.co.uk/science-and-technology/is-particle-physics-at-a-dead-end-large-hadron-collid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fnal.gov/2022/09/fermilab-welcomes-british-consul-general-and-ukri-stfc-delegatio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news.fnal.gov/2022/09/delegation-from-french-national-research-institute-in2p3-visits-fermilab/"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fnal.gov/2022/09/new-measurements-point-to-silicon-as-a-major-contributor-to-performance-limitations-in-superconducting-quantum-processor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news.fnal.gov/2022/08/how-the-five-national-quantum-information-science-research-centers-harness-the-quantum-revolut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ewsletter.fnal.gov/sendy/l/lQydNhOOUFNSJaoWmIV892xg/oxIwgEeOaAW3qTUcQlR0zw/qWH3Fb7634WGUGNUcnEBzaE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ws.fnal.gov/2022/08/first-demonstration-of-a-new-particle-beam-technology-at-fermilab/" TargetMode="External"/><Relationship Id="rId7" Type="http://schemas.openxmlformats.org/officeDocument/2006/relationships/hyperlink" Target="https://www.symmetrymagazine.org/article/what-is-luminosit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home.cern/science/accelerators/high-luminosity-lhc" TargetMode="External"/><Relationship Id="rId5" Type="http://schemas.openxmlformats.org/officeDocument/2006/relationships/hyperlink" Target="https://news.fnal.gov/2022/08/preparing-for-a-more-powerful-particle-accelerator/" TargetMode="External"/><Relationship Id="rId4" Type="http://schemas.openxmlformats.org/officeDocument/2006/relationships/hyperlink" Target="https://www.nature.com/articles/s41586-022-04969-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ws.fnal.gov/2022/09/anna-grassellino-awarded-a-breakthrough-prize-in-fundamental-physic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news.fnal.gov/2022/08/roger-snyder-becomes-permanent-doe-site-office-manager-at-fermilab/"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ws.fnal.gov/2022/08/a-minute-with-tim-hobbs-theoretical-physicis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ews.fnal.gov/2022/09/a-minute-with-sajini-wijethunga-pip-ii-postdoctoral-research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93827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Helvetica"/>
                <a:ea typeface="Geneva" charset="0"/>
                <a:cs typeface="ＭＳ Ｐゴシック" charset="0"/>
              </a:rPr>
              <a:t>New videos posted: Fermilab’s YouTube channel surpassed 670,000 subscribers</a:t>
            </a:r>
          </a:p>
          <a:p>
            <a:endParaRPr lang="en-US" sz="1200" b="1" kern="1200" dirty="0">
              <a:solidFill>
                <a:schemeClr val="tx1"/>
              </a:solidFill>
              <a:effectLst/>
              <a:latin typeface="Helvetica"/>
              <a:ea typeface="Geneva"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Helvetica"/>
                <a:ea typeface="Geneva" charset="0"/>
                <a:cs typeface="ＭＳ Ｐゴシック" charset="0"/>
              </a:rPr>
              <a:t>Don Lincoln</a:t>
            </a:r>
            <a:r>
              <a:rPr lang="en-US" sz="1200" kern="1200" dirty="0">
                <a:solidFill>
                  <a:schemeClr val="tx1"/>
                </a:solidFill>
                <a:effectLst/>
                <a:latin typeface="Helvetica"/>
                <a:ea typeface="Geneva" charset="0"/>
                <a:cs typeface="ＭＳ Ｐゴシック" charset="0"/>
              </a:rPr>
              <a:t> </a:t>
            </a:r>
            <a:r>
              <a:rPr lang="en-US" sz="1200" b="0" kern="1200" dirty="0">
                <a:solidFill>
                  <a:schemeClr val="tx1"/>
                </a:solidFill>
                <a:effectLst/>
                <a:latin typeface="Helvetica"/>
                <a:ea typeface="Geneva" charset="0"/>
                <a:cs typeface="ＭＳ Ｐゴシック" charset="0"/>
              </a:rPr>
              <a:t>– Sept. 2-What are Black Holes?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solidFill>
                  <a:srgbClr val="030303"/>
                </a:solidFill>
                <a:effectLst/>
                <a:latin typeface="Roboto" panose="02000000000000000000" pitchFamily="2" charset="0"/>
                <a:ea typeface="Calibri" panose="020F0502020204030204" pitchFamily="34" charset="0"/>
                <a:cs typeface="Times New Roman" panose="02020603050405020304" pitchFamily="18" charset="0"/>
              </a:rPr>
              <a:t>Fermilab’s Dr. Don Lincoln debunk some common misconceptions about black holes and also explains some important truths.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Helvetica"/>
              <a:ea typeface="Geneva"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Helvetica"/>
                <a:ea typeface="Geneva" charset="0"/>
                <a:cs typeface="ＭＳ Ｐゴシック" charset="0"/>
              </a:rPr>
              <a:t>A repeat from previous DUNE slide: DUNE video posted August 15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drone footage animations developed to illustrate the magnitude of the caverns and underground facility.</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482965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tooltip="Just how big is the Universe? We still don’t know"/>
              </a:rPr>
              <a:t>Just how big is the Universe? We still don’t know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Big Think, September 20, 2022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Q&amp;A: Lia Merminga has a vision for particle physics"/>
              </a:rPr>
              <a:t>Q&amp;A: Lia Merminga has a vision for particle physics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American Physics Society, September 14, 2022: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76316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u="none" strike="noStrike" dirty="0">
                <a:solidFill>
                  <a:srgbClr val="004C97"/>
                </a:solidFill>
                <a:effectLst/>
                <a:latin typeface="inherit"/>
                <a:hlinkClick r:id="rId3" tooltip="An unbeatable scientific field trip is just an hour outside Chicago"/>
              </a:rPr>
              <a:t>An unbeatable scientific field trip is just an hour outside Chicago</a:t>
            </a:r>
            <a:endParaRPr lang="en-US" sz="2800" b="0" i="0" dirty="0">
              <a:solidFill>
                <a:srgbClr val="004C97"/>
              </a:solidFill>
              <a:effectLst/>
              <a:latin typeface="inherit"/>
            </a:endParaRPr>
          </a:p>
          <a:p>
            <a:pPr algn="l"/>
            <a:r>
              <a:rPr lang="en-US" sz="2800" b="0" i="0" dirty="0">
                <a:solidFill>
                  <a:srgbClr val="444444"/>
                </a:solidFill>
                <a:effectLst/>
                <a:latin typeface="Helvetica Neue" panose="02000503000000020004" pitchFamily="2" charset="0"/>
              </a:rPr>
              <a:t>From Inside Hook, September 13, 2022: Inside Hook explores the science and public event opportunities at Fermilab. From cutting-edge experiments, to art, nature and the Lederman Science Center, Fermilab is a fantastic destination for Chicagoland area residents and visitors.</a:t>
            </a:r>
          </a:p>
          <a:p>
            <a:pPr marL="0" marR="0">
              <a:spcBef>
                <a:spcPts val="0"/>
              </a:spcBef>
              <a:spcAft>
                <a:spcPts val="0"/>
              </a:spcAft>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Quantum Research Bits: Is silicon the ideal substrate for qubits? It depends who you ask."/>
            </a:endParaRP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Quantum Research Bits: Is silicon the ideal substrate for qubits? It depends who you ask."/>
              </a:rPr>
              <a:t>Quantum Research Bits: Is silicon the ideal substrate for qubits? It depends who you ask.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Semiconducting Engineering, September 12, 2022</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15941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tooltip="Physicists Struggle to Unite Around Future Plans"/>
              </a:rPr>
              <a:t>Physicists Struggle to Unite Around Future Plans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Scientific American, September 8, 2022:</a:t>
            </a: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came out of Snowmass 2022? In late July, nearly 800 particle physicists met for over 10 days for the once-a-decade Snowmass process to discuss and build a unified scientific vision for the future of particle physics. Find out what Fermilab director Lia </a:t>
            </a:r>
            <a:r>
              <a:rPr lang="en-US" sz="1800" spc="2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Merminga</a:t>
            </a: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presented and more about discussions around DUNE, diversity, SUSY, the LHC, future colliders and more.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Singularities and Infinities"/>
              </a:rPr>
              <a:t>Singularities and Infinities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American University, September 6, 2022:</a:t>
            </a:r>
          </a:p>
          <a:p>
            <a:pPr marL="0" marR="0">
              <a:spcBef>
                <a:spcPts val="0"/>
              </a:spcBef>
              <a:spcAft>
                <a:spcPts val="0"/>
              </a:spcAft>
            </a:pPr>
            <a:r>
              <a:rPr lang="en-US" sz="1800" spc="20" dirty="0">
                <a:solidFill>
                  <a:srgbClr val="000000"/>
                </a:solidFill>
                <a:effectLst/>
                <a:latin typeface="Calibri" panose="020F0502020204030204" pitchFamily="34" charset="0"/>
                <a:ea typeface="Calibri" panose="020F0502020204030204" pitchFamily="34" charset="0"/>
              </a:rPr>
              <a:t>Four years ago, artist Shanthi Chandrasekar exhibited at Fermilab which led to a collaboration with Michael </a:t>
            </a:r>
            <a:r>
              <a:rPr lang="en-US" sz="1800" spc="20" dirty="0" err="1">
                <a:solidFill>
                  <a:srgbClr val="000000"/>
                </a:solidFill>
                <a:effectLst/>
                <a:latin typeface="Calibri" panose="020F0502020204030204" pitchFamily="34" charset="0"/>
                <a:ea typeface="Calibri" panose="020F0502020204030204" pitchFamily="34" charset="0"/>
              </a:rPr>
              <a:t>Albrow</a:t>
            </a:r>
            <a:r>
              <a:rPr lang="en-US" sz="1800" spc="20" dirty="0">
                <a:solidFill>
                  <a:srgbClr val="000000"/>
                </a:solidFill>
                <a:effectLst/>
                <a:latin typeface="Calibri" panose="020F0502020204030204" pitchFamily="34" charset="0"/>
                <a:ea typeface="Calibri" panose="020F0502020204030204" pitchFamily="34" charset="0"/>
              </a:rPr>
              <a:t> at the American University in Washington, DC. From September 10 – December 11, 2022, Singularities and Infinities will be on display and is a juxtaposition of art and science. Together Shanthi Chandrasekar, an artist trying to capture the intricacies and wonders of the Universe, and Michael </a:t>
            </a:r>
            <a:r>
              <a:rPr lang="en-US" sz="1800" spc="20" dirty="0" err="1">
                <a:solidFill>
                  <a:srgbClr val="000000"/>
                </a:solidFill>
                <a:effectLst/>
                <a:latin typeface="Calibri" panose="020F0502020204030204" pitchFamily="34" charset="0"/>
                <a:ea typeface="Calibri" panose="020F0502020204030204" pitchFamily="34" charset="0"/>
              </a:rPr>
              <a:t>Albrow</a:t>
            </a:r>
            <a:r>
              <a:rPr lang="en-US" sz="1800" spc="20" dirty="0">
                <a:solidFill>
                  <a:srgbClr val="000000"/>
                </a:solidFill>
                <a:effectLst/>
                <a:latin typeface="Calibri" panose="020F0502020204030204" pitchFamily="34" charset="0"/>
                <a:ea typeface="Calibri" panose="020F0502020204030204" pitchFamily="34" charset="0"/>
              </a:rPr>
              <a:t>, an experimental physicist and science writer, seek to explain in a few words the science behind the workings of the Universe.</a:t>
            </a:r>
            <a:r>
              <a:rPr lang="en-US" sz="2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66160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tooltip="Improving quantum computer performance with new control electronics"/>
              </a:rPr>
              <a:t>Improving quantum computer performance with new control electronics</a:t>
            </a: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Electronic Specifier, September 2, 2022:</a:t>
            </a: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Electronic Specifier’s podcast talks with Gustavo </a:t>
            </a:r>
            <a:r>
              <a:rPr lang="en-US" sz="1800" spc="2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Cancelo</a:t>
            </a: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Lead Engineer at Fermilab about a project that is developing new control electronics for quantum computers known as QICK. Developed by a team of engineers at Fermilab in collaboration with the University of Chicago, the Quantum Instrumentation Control Kit provides computing experiments with a new control and readout electronics option that will significantly improve performance while replacing cumbersome and expensive systems.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Is particle physics at a dead end?"/>
              </a:rPr>
              <a:t>Is particle physics at a dead end?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From Prospect, August 29, 2022: </a:t>
            </a: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LHC is back running now colliding more intense beams, generating more collisions and collecting more data to sift. Fermilab’s Muon g-2 results offered an intriguing hint about muons that the LHC can follow up on by looking for new particles directly and the behavior it should induce in particles we know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76745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Helvetica"/>
                <a:ea typeface="Geneva" charset="0"/>
                <a:cs typeface="ＭＳ Ｐゴシック" charset="0"/>
              </a:rPr>
              <a:t> </a:t>
            </a:r>
            <a:r>
              <a:rPr lang="en-US" b="0" i="0" dirty="0">
                <a:solidFill>
                  <a:srgbClr val="444444"/>
                </a:solidFill>
                <a:effectLst/>
                <a:latin typeface="Helvetica Neue" panose="02000503000000020004" pitchFamily="2" charset="0"/>
              </a:rPr>
              <a:t>Bonnie Fleming has been named Fermilab’s chief research officer and deputy director responsible for leading all areas of science and technology, effective Sept. 6, 2022.</a:t>
            </a:r>
          </a:p>
          <a:p>
            <a:endParaRPr lang="en-US" b="0" i="0" dirty="0">
              <a:solidFill>
                <a:srgbClr val="444444"/>
              </a:solidFill>
              <a:effectLst/>
              <a:latin typeface="Helvetica Neue" panose="02000503000000020004" pitchFamily="2" charset="0"/>
            </a:endParaRPr>
          </a:p>
          <a:p>
            <a:r>
              <a:rPr lang="en-US" sz="1200" b="0" i="0" u="none" strike="noStrike" kern="1200" dirty="0">
                <a:solidFill>
                  <a:srgbClr val="444444"/>
                </a:solidFill>
                <a:effectLst/>
                <a:latin typeface="Helvetica Neue" panose="02000503000000020004" pitchFamily="2" charset="0"/>
                <a:ea typeface="Geneva" charset="0"/>
                <a:cs typeface="ＭＳ Ｐゴシック" charset="0"/>
              </a:rPr>
              <a:t>She has been a Fermilab user for many years and was </a:t>
            </a:r>
            <a:r>
              <a:rPr lang="en-US" b="0" i="0" dirty="0">
                <a:solidFill>
                  <a:srgbClr val="444444"/>
                </a:solidFill>
                <a:effectLst/>
                <a:latin typeface="Helvetica Neue" panose="02000503000000020004" pitchFamily="2" charset="0"/>
              </a:rPr>
              <a:t>on faculty at Yale University but has transitioned to the University of Chicago’s faculty as a professor of physics and the Enrico Fermi Institute, also effective Sept. 6.</a:t>
            </a:r>
            <a:endParaRPr lang="en-US" sz="1200" b="0" i="0" u="none" strike="noStrike"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87277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tooltip="Fermilab welcomes British Consul General and UKRI-STFC delegation"/>
              </a:rPr>
              <a:t>Fermilab welcomes British Consul General and UKRI-STFC delegation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August 24, 2022</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tooltip="Delegation from French national research institute IN2P3 visits Fermilab"/>
              </a:rPr>
              <a:t>Delegation from French national research institute IN2P3 visits Fermilab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September 2, 2022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Austrian science and research teams visit Fermilab (not yet posted)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September 16, 2022</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45264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tooltip="New measurements point to silicon as a major contributor to performance limitations in superconducting quantum processors"/>
              </a:rPr>
              <a:t>New measurements point to silicon as a major contributor to performance limitations in superconducting quantum processors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444444"/>
                </a:solidFill>
                <a:effectLst/>
                <a:latin typeface="Helvetica Neue" panose="02000503000000020004" pitchFamily="2" charset="0"/>
              </a:rPr>
              <a:t>Scientists at the SQMS Center have directly probed silicon’s impact on the lifespan of superconducting qubits. The uniquely sensitive measurement helped researchers quantify how the material impacts qubit performance.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444444"/>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4C97"/>
                </a:solidFill>
                <a:effectLst/>
                <a:latin typeface="Helvetica Neue" panose="02000503000000020004" pitchFamily="2" charset="0"/>
                <a:hlinkClick r:id="rId4"/>
              </a:rPr>
              <a:t>How the Five National Quantum Information Science Research Centers harness the quantum revolution</a:t>
            </a:r>
            <a:endParaRPr lang="en-US" b="0" i="0" dirty="0">
              <a:solidFill>
                <a:srgbClr val="004C97"/>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444444"/>
                </a:solidFill>
                <a:effectLst/>
                <a:latin typeface="Helvetica Neue" panose="02000503000000020004" pitchFamily="2" charset="0"/>
              </a:rPr>
              <a:t>Five National Quantum Information Science Research Centers are leveraging the behavior of nature at the smallest scales to develop technologies for science’s most complex problems</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18262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Helvetica"/>
                <a:ea typeface="Geneva" charset="0"/>
                <a:cs typeface="ＭＳ Ｐゴシック" charset="0"/>
              </a:rPr>
              <a:t>Excavation of huge caverns for DUNE particle detector is underway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Excavation of the large caverns for the Long-Baseline Neutrino Facility is in full swing. Over a third of the whopping 800,000 tons that need to be extracted from a mile underground have been removed. When finished, the underground facility will cover an area about the size of eight soccer fields and provide space for the international Deep Underground Neutrino Experiment.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a:ea typeface="Geneva"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Helvetica"/>
                <a:ea typeface="Geneva" charset="0"/>
                <a:cs typeface="ＭＳ Ｐゴシック" charset="0"/>
                <a:hlinkClick r:id="rId3" tooltip="https://newsletter.fnal.gov/sendy/l/lQydNhOOUFNSJaoWmIV892xg/oxIwgEeOaAW3qTUcQlR0zw/qWH3Fb7634WGUGNUcnEBzaEw"/>
              </a:rPr>
              <a:t>Video on YouTube-A mile underground: the large caverns and detectors of DUNE</a:t>
            </a:r>
            <a:endParaRPr lang="en-US" sz="1200" b="0" i="0" u="none" strike="noStrike" kern="1200" dirty="0">
              <a:solidFill>
                <a:schemeClr val="tx1"/>
              </a:solidFill>
              <a:effectLst/>
              <a:latin typeface="Helvetica"/>
              <a:ea typeface="Geneva"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Helvetica"/>
                <a:ea typeface="Geneva" charset="0"/>
                <a:cs typeface="ＭＳ Ｐゴシック" charset="0"/>
              </a:rPr>
              <a:t>New drone footage animations developed to illustrate the magnitude of the caverns and underground facility.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30946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4C97"/>
                </a:solidFill>
                <a:effectLst/>
                <a:latin typeface="Helvetica Neue" panose="02000503000000020004" pitchFamily="2" charset="0"/>
                <a:hlinkClick r:id="rId3"/>
              </a:rPr>
              <a:t>First demonstration of a new particle beam technology at Fermilab</a:t>
            </a:r>
            <a:endParaRPr lang="en-US" b="0" i="0" u="none" strike="noStrike" dirty="0">
              <a:solidFill>
                <a:srgbClr val="004C97"/>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444444"/>
                </a:solidFill>
                <a:effectLst/>
                <a:latin typeface="Helvetica Neue" panose="02000503000000020004" pitchFamily="2" charset="0"/>
              </a:rPr>
              <a:t>Fermilab researchers announced the first successful demonstration of a new technique that improves particle beams. Future particle accelerators could potentially use the method to create better, denser particle beams, increasing the number of collisions and giving researchers a better chance to explore rare physics phenomena that help us understand our universe. The team published its findings in </a:t>
            </a:r>
            <a:r>
              <a:rPr lang="en-US" b="0" i="0" u="none" strike="noStrike" dirty="0">
                <a:solidFill>
                  <a:srgbClr val="339999"/>
                </a:solidFill>
                <a:effectLst/>
                <a:latin typeface="Helvetica Neue" panose="02000503000000020004" pitchFamily="2" charset="0"/>
                <a:hlinkClick r:id="rId4"/>
              </a:rPr>
              <a:t>a recent edition of </a:t>
            </a:r>
            <a:r>
              <a:rPr lang="en-US" b="0" i="1" u="none" strike="noStrike" dirty="0">
                <a:solidFill>
                  <a:srgbClr val="339999"/>
                </a:solidFill>
                <a:effectLst/>
                <a:latin typeface="Helvetica Neue" panose="02000503000000020004" pitchFamily="2" charset="0"/>
                <a:hlinkClick r:id="rId4"/>
              </a:rPr>
              <a:t>Nature</a:t>
            </a:r>
            <a:r>
              <a:rPr lang="en-US" b="0" i="0" dirty="0">
                <a:solidFill>
                  <a:srgbClr val="444444"/>
                </a:solidFill>
                <a:effectLst/>
                <a:latin typeface="Helvetica Neue" panose="02000503000000020004" pitchFamily="2"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444444"/>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u="none" strike="noStrike" dirty="0">
                <a:solidFill>
                  <a:srgbClr val="004C97"/>
                </a:solidFill>
                <a:effectLst/>
                <a:latin typeface="Helvetica Neue" panose="02000503000000020004" pitchFamily="2" charset="0"/>
                <a:hlinkClick r:id="rId5"/>
              </a:rPr>
              <a:t>Preparing for a more powerful particle accelerator</a:t>
            </a:r>
            <a:endParaRPr lang="en-US" b="0" i="0" dirty="0">
              <a:solidFill>
                <a:srgbClr val="004C97"/>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i="0" dirty="0"/>
              <a:t>While the </a:t>
            </a:r>
            <a:r>
              <a:rPr lang="en-US" b="0" i="0" dirty="0">
                <a:solidFill>
                  <a:srgbClr val="444444"/>
                </a:solidFill>
                <a:effectLst/>
                <a:latin typeface="Helvetica Neue" panose="02000503000000020004" pitchFamily="2" charset="0"/>
              </a:rPr>
              <a:t>The Large Hadron Collider at CERN is back in action, researchers continue to prepare for the next iteration of the LHC.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444444"/>
                </a:solidFill>
                <a:effectLst/>
                <a:latin typeface="Helvetica Neue" panose="02000503000000020004" pitchFamily="2" charset="0"/>
              </a:rPr>
              <a:t>In the coming years, scientists will begin operating with an upgraded accelerator for the </a:t>
            </a:r>
            <a:r>
              <a:rPr lang="en-US" b="0" i="0" u="none" strike="noStrike" dirty="0">
                <a:solidFill>
                  <a:srgbClr val="339999"/>
                </a:solidFill>
                <a:effectLst/>
                <a:latin typeface="Helvetica Neue" panose="02000503000000020004" pitchFamily="2" charset="0"/>
                <a:hlinkClick r:id="rId6"/>
              </a:rPr>
              <a:t>High-Luminosity LHC</a:t>
            </a:r>
            <a:r>
              <a:rPr lang="en-US" b="0" i="0" dirty="0">
                <a:solidFill>
                  <a:srgbClr val="444444"/>
                </a:solidFill>
                <a:effectLst/>
                <a:latin typeface="Helvetica Neue" panose="02000503000000020004" pitchFamily="2" charset="0"/>
              </a:rPr>
              <a:t>, which will collide more protons with more </a:t>
            </a:r>
            <a:r>
              <a:rPr lang="en-US" b="0" i="0" u="none" strike="noStrike" dirty="0">
                <a:solidFill>
                  <a:srgbClr val="339999"/>
                </a:solidFill>
                <a:effectLst/>
                <a:latin typeface="Helvetica Neue" panose="02000503000000020004" pitchFamily="2" charset="0"/>
                <a:hlinkClick r:id="rId7"/>
              </a:rPr>
              <a:t>luminosity</a:t>
            </a:r>
            <a:r>
              <a:rPr lang="en-US" b="0" i="0" dirty="0">
                <a:solidFill>
                  <a:srgbClr val="444444"/>
                </a:solidFill>
                <a:effectLst/>
                <a:latin typeface="Helvetica Neue" panose="02000503000000020004" pitchFamily="2" charset="0"/>
              </a:rPr>
              <a:t> than ever before. </a:t>
            </a:r>
            <a:endParaRPr lang="en-US" i="0"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207034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vetica" pitchFamily="2" charset="0"/>
              </a:rPr>
              <a:t>Recent issues include the following: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Catching neutrinos at the LHC</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value of a physics identity</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Majorana Demonstrator finds ‘tantalizing’ new purpose</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Meet Quantum Kate</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Accelerator operators: pillars of particle physics</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thinking and the Disco-tracker</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 (more) things you might not know about antimatter</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aren’t neutrinos adding up?</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6 views of working in particle physics without a PhD</a:t>
            </a:r>
          </a:p>
          <a:p>
            <a:pPr marL="171450" indent="-171450">
              <a:buFontTx/>
              <a:buChar char="-"/>
            </a:pPr>
            <a:endParaRPr lang="en-US" sz="1200" b="0" i="0" kern="1200" dirty="0">
              <a:solidFill>
                <a:schemeClr val="tx1"/>
              </a:solidFill>
              <a:effectLst/>
              <a:latin typeface="Helvetica"/>
              <a:ea typeface="Geneva" charset="0"/>
            </a:endParaRPr>
          </a:p>
          <a:p>
            <a:pPr marL="171450" indent="-171450">
              <a:buFontTx/>
              <a:buChar char="-"/>
            </a:pPr>
            <a:endParaRPr lang="en-US" i="0"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175409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2800" b="0" i="0" u="none" strike="noStrike" dirty="0">
                <a:solidFill>
                  <a:srgbClr val="004C97"/>
                </a:solidFill>
                <a:effectLst/>
                <a:latin typeface="Helvetica Neue" panose="02000503000000020004" pitchFamily="2" charset="0"/>
                <a:hlinkClick r:id="rId3"/>
              </a:rPr>
              <a:t>Anna Grassellino awarded a Breakthrough Prize in fundamental physics</a:t>
            </a:r>
            <a:endParaRPr lang="en-US" sz="2800" b="0" i="0" u="none" strike="noStrike" dirty="0">
              <a:solidFill>
                <a:srgbClr val="004C97"/>
              </a:solidFill>
              <a:effectLst/>
              <a:latin typeface="Helvetica Neue" panose="02000503000000020004"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spc="20" dirty="0">
                <a:solidFill>
                  <a:srgbClr val="444444"/>
                </a:solidFill>
                <a:effectLst/>
                <a:latin typeface="Helvetica Neue" panose="02000503000000020004" pitchFamily="2" charset="0"/>
                <a:ea typeface="Calibri" panose="020F0502020204030204" pitchFamily="34" charset="0"/>
                <a:cs typeface="Times New Roman" panose="02020603050405020304" pitchFamily="18" charset="0"/>
              </a:rPr>
              <a:t>This morning it was announced Dr. </a:t>
            </a:r>
            <a:r>
              <a:rPr lang="en-US" sz="1800" spc="20" dirty="0" err="1">
                <a:solidFill>
                  <a:srgbClr val="444444"/>
                </a:solidFill>
                <a:effectLst/>
                <a:latin typeface="Helvetica Neue" panose="02000503000000020004" pitchFamily="2" charset="0"/>
                <a:ea typeface="Calibri" panose="020F0502020204030204" pitchFamily="34" charset="0"/>
                <a:cs typeface="Times New Roman" panose="02020603050405020304" pitchFamily="18" charset="0"/>
              </a:rPr>
              <a:t>Grassellino</a:t>
            </a:r>
            <a:r>
              <a:rPr lang="en-US" sz="1800" spc="20" dirty="0">
                <a:solidFill>
                  <a:srgbClr val="444444"/>
                </a:solidFill>
                <a:effectLst/>
                <a:latin typeface="Helvetica Neue" panose="02000503000000020004" pitchFamily="2" charset="0"/>
                <a:ea typeface="Calibri" panose="020F0502020204030204" pitchFamily="34" charset="0"/>
                <a:cs typeface="Times New Roman" panose="02020603050405020304" pitchFamily="18" charset="0"/>
              </a:rPr>
              <a:t> received a 2023 New Horizons in Physics Prize as a researcher for her work and impact in the particle accelerator technology and quantum science fields.</a:t>
            </a:r>
            <a:r>
              <a:rPr lang="en-US" sz="1800" dirty="0">
                <a:effectLst/>
                <a:latin typeface="Calibri" panose="020F0502020204030204" pitchFamily="34" charset="0"/>
                <a:ea typeface="Calibri" panose="020F0502020204030204" pitchFamily="34" charset="0"/>
                <a:cs typeface="Times New Roman" panose="02020603050405020304" pitchFamily="18" charset="0"/>
              </a:rPr>
              <a:t> She will receive $100K to apply towards her research.</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Roger Snyder becomes permanent DOE site office manager at Fermilab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spc="20" dirty="0">
                <a:solidFill>
                  <a:srgbClr val="444444"/>
                </a:solidFill>
                <a:effectLst/>
                <a:latin typeface="Helvetica Neue" panose="02000503000000020004" pitchFamily="2" charset="0"/>
                <a:ea typeface="Calibri" panose="020F0502020204030204" pitchFamily="34" charset="0"/>
                <a:cs typeface="Times New Roman" panose="02020603050405020304" pitchFamily="18" charset="0"/>
              </a:rPr>
              <a:t>As the representative of Department of Energy Office of Science at Fermilab, Snyder will continue to support the lab’s mission and ensure work is accomplished safely and within DOE requirements. The Fermilab acting site office manager since February, Snyder has been permanently reassigned to lead the Fermi Site Office while also serving as acting site office manager for nearby Argonne Laboratory.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a:ea typeface="Geneva" charset="0"/>
              <a:cs typeface="ＭＳ Ｐゴシック"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230278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a:ea typeface="Geneva" charset="0"/>
              <a:cs typeface="ＭＳ Ｐゴシック"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 minute with Tim Hobbs, theoretical physicist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sz="1800" spc="20" dirty="0">
                <a:solidFill>
                  <a:srgbClr val="444444"/>
                </a:solidFill>
                <a:effectLst/>
                <a:latin typeface="Helvetica Neue" panose="02000503000000020004" pitchFamily="2" charset="0"/>
                <a:ea typeface="Calibri" panose="020F0502020204030204" pitchFamily="34" charset="0"/>
                <a:cs typeface="Times New Roman" panose="02020603050405020304" pitchFamily="18" charset="0"/>
              </a:rPr>
              <a:t>Tim performs theory calculations that are relevant for neutrino nuclear cross sections and understanding aspects of those calculations in greater detail and in preparation for the DUNE program.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A minute with Sajini Wijethunga, PIP-II postdoctoral researcher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She is </a:t>
            </a:r>
            <a:r>
              <a:rPr lang="en-US" sz="1800" spc="20" dirty="0">
                <a:solidFill>
                  <a:srgbClr val="444444"/>
                </a:solidFill>
                <a:effectLst/>
                <a:latin typeface="Helvetica Neue" panose="02000503000000020004" pitchFamily="2" charset="0"/>
                <a:ea typeface="Calibri" panose="020F0502020204030204" pitchFamily="34" charset="0"/>
                <a:cs typeface="Times New Roman" panose="02020603050405020304" pitchFamily="18" charset="0"/>
              </a:rPr>
              <a:t>investigating the electron cloud existence: whether there is an electron cloud present in the Booster and if so, whether it would impact the PIP-II-era Booster — because PIP-II requires an intensity upgrade in the Booster.</a:t>
            </a:r>
            <a:r>
              <a:rPr lang="en-US" sz="2800"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710332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1A7C56F-022A-C94E-8CDD-242AF05333A4}" type="datetime1">
              <a:rPr lang="en-US" smtClean="0"/>
              <a:t>9/22/22</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Lauren Biron | From Fermilab to the FermiCAB</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74834ED-0E8E-B748-BF5F-63F64522607D}" type="datetime1">
              <a:rPr lang="en-US" smtClean="0"/>
              <a:t>9/22/22</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Lauren Biron | From Fermilab to the FermiCAB</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AF1888A0-FCC1-7549-9554-688A62D10BA5}" type="datetime1">
              <a:rPr lang="en-US" smtClean="0"/>
              <a:t>9/22/22</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Lauren Biron | From Fermilab to the FermiCAB</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1E5838A-B852-8345-A65F-19332EC7611F}" type="datetime1">
              <a:rPr lang="en-US" smtClean="0"/>
              <a:t>9/22/22</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Lauren Biron | From Fermilab to the FermiCAB</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905F37E6-FD37-1545-812A-70815B2341AF}" type="datetime1">
              <a:rPr lang="en-US" smtClean="0"/>
              <a:t>9/22/22</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Lauren Biron | From Fermilab to the FermiCAB</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F692B7D-4FCC-0D47-B299-EDDC56C48F6E}" type="datetime1">
              <a:rPr lang="en-US" smtClean="0"/>
              <a:t>9/22/22</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Lauren Biron | From Fermilab to the FermiCAB</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98224FB-88B2-1F4A-9330-FEA5068308BD}" type="datetime1">
              <a:rPr lang="en-US" smtClean="0"/>
              <a:t>9/22/22</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Lauren Biron | From Fermilab to the FermiCAB</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lIns="0" tIns="45720" rIns="0" bIns="45720" anchor="t">
            <a:noAutofit/>
          </a:bodyPr>
          <a:lstStyle/>
          <a:p>
            <a:r>
              <a:rPr lang="en-US" dirty="0"/>
              <a:t>Office of Communication</a:t>
            </a:r>
            <a:br>
              <a:rPr lang="en-US" dirty="0"/>
            </a:br>
            <a:r>
              <a:rPr lang="en-US" dirty="0"/>
              <a:t>Kurt </a:t>
            </a:r>
            <a:r>
              <a:rPr lang="en-US" dirty="0" err="1"/>
              <a:t>Riesselmann</a:t>
            </a:r>
            <a:r>
              <a:rPr lang="en-US" dirty="0"/>
              <a:t> on behalf of Tracy Marc, media relations manager</a:t>
            </a:r>
            <a:br>
              <a:rPr lang="en-US" dirty="0"/>
            </a:br>
            <a:r>
              <a:rPr lang="en-US" dirty="0"/>
              <a:t>September 22</a:t>
            </a:r>
            <a:r>
              <a:rPr lang="en-US"/>
              <a:t>, 2022</a:t>
            </a:r>
            <a:endParaRPr lang="en-US" dirty="0" err="1"/>
          </a:p>
          <a:p>
            <a:endParaRPr lang="en-US" dirty="0"/>
          </a:p>
          <a:p>
            <a:endParaRPr lang="en-US" dirty="0"/>
          </a:p>
        </p:txBody>
      </p:sp>
      <p:sp>
        <p:nvSpPr>
          <p:cNvPr id="3" name="Text Placeholder 2"/>
          <p:cNvSpPr>
            <a:spLocks noGrp="1"/>
          </p:cNvSpPr>
          <p:nvPr>
            <p:ph type="body" sz="quarter" idx="11"/>
          </p:nvPr>
        </p:nvSpPr>
        <p:spPr/>
        <p:txBody>
          <a:bodyPr>
            <a:noAutofit/>
          </a:bodyPr>
          <a:lstStyle/>
          <a:p>
            <a:r>
              <a:rPr lang="en-US" dirty="0"/>
              <a:t>What’s new at Fermilab?</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636588" y="251752"/>
            <a:ext cx="8278812" cy="568306"/>
          </a:xfrm>
        </p:spPr>
        <p:txBody>
          <a:bodyPr/>
          <a:lstStyle/>
          <a:p>
            <a:r>
              <a:rPr lang="en-US" dirty="0"/>
              <a:t>New Fermilab videos on YouTube</a:t>
            </a: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1" name="Footer Placeholder 2">
            <a:extLst>
              <a:ext uri="{FF2B5EF4-FFF2-40B4-BE49-F238E27FC236}">
                <a16:creationId xmlns:a16="http://schemas.microsoft.com/office/drawing/2014/main" id="{2A5D5A75-3C98-2542-8388-057045EADC20}"/>
              </a:ext>
            </a:extLst>
          </p:cNvPr>
          <p:cNvSpPr>
            <a:spLocks noGrp="1"/>
          </p:cNvSpPr>
          <p:nvPr>
            <p:ph type="ftr" sz="quarter" idx="3"/>
          </p:nvPr>
        </p:nvSpPr>
        <p:spPr>
          <a:xfrm>
            <a:off x="919277" y="6484811"/>
            <a:ext cx="6262118" cy="242873"/>
          </a:xfrm>
        </p:spPr>
        <p:txBody>
          <a:bodyPr/>
          <a:lstStyle/>
          <a:p>
            <a:pPr>
              <a:defRPr/>
            </a:pPr>
            <a:r>
              <a:rPr lang="en-US" b="1" dirty="0"/>
              <a:t>The Office of Communication</a:t>
            </a:r>
          </a:p>
        </p:txBody>
      </p:sp>
      <p:pic>
        <p:nvPicPr>
          <p:cNvPr id="6" name="Picture 5" descr="Text&#10;&#10;Description automatically generated">
            <a:extLst>
              <a:ext uri="{FF2B5EF4-FFF2-40B4-BE49-F238E27FC236}">
                <a16:creationId xmlns:a16="http://schemas.microsoft.com/office/drawing/2014/main" id="{8193E327-B5C2-119F-AB33-20224E10EEDC}"/>
              </a:ext>
            </a:extLst>
          </p:cNvPr>
          <p:cNvPicPr>
            <a:picLocks noChangeAspect="1"/>
          </p:cNvPicPr>
          <p:nvPr/>
        </p:nvPicPr>
        <p:blipFill>
          <a:blip r:embed="rId3"/>
          <a:stretch>
            <a:fillRect/>
          </a:stretch>
        </p:blipFill>
        <p:spPr>
          <a:xfrm>
            <a:off x="754285" y="1247519"/>
            <a:ext cx="3170789" cy="1772363"/>
          </a:xfrm>
          <a:prstGeom prst="rect">
            <a:avLst/>
          </a:prstGeom>
        </p:spPr>
      </p:pic>
      <p:pic>
        <p:nvPicPr>
          <p:cNvPr id="3" name="Picture 2">
            <a:extLst>
              <a:ext uri="{FF2B5EF4-FFF2-40B4-BE49-F238E27FC236}">
                <a16:creationId xmlns:a16="http://schemas.microsoft.com/office/drawing/2014/main" id="{7E9429FA-A1B6-43CC-2D1F-3159DFC570E7}"/>
              </a:ext>
            </a:extLst>
          </p:cNvPr>
          <p:cNvPicPr>
            <a:picLocks noChangeAspect="1"/>
          </p:cNvPicPr>
          <p:nvPr/>
        </p:nvPicPr>
        <p:blipFill>
          <a:blip r:embed="rId4"/>
          <a:stretch>
            <a:fillRect/>
          </a:stretch>
        </p:blipFill>
        <p:spPr>
          <a:xfrm>
            <a:off x="5270240" y="1220747"/>
            <a:ext cx="3288977" cy="1825909"/>
          </a:xfrm>
          <a:prstGeom prst="rect">
            <a:avLst/>
          </a:prstGeom>
        </p:spPr>
      </p:pic>
      <p:pic>
        <p:nvPicPr>
          <p:cNvPr id="10" name="Picture 9">
            <a:extLst>
              <a:ext uri="{FF2B5EF4-FFF2-40B4-BE49-F238E27FC236}">
                <a16:creationId xmlns:a16="http://schemas.microsoft.com/office/drawing/2014/main" id="{5561A1D2-0E90-FDC3-A512-5B46F136F1CB}"/>
              </a:ext>
            </a:extLst>
          </p:cNvPr>
          <p:cNvPicPr>
            <a:picLocks noChangeAspect="1"/>
          </p:cNvPicPr>
          <p:nvPr/>
        </p:nvPicPr>
        <p:blipFill>
          <a:blip r:embed="rId5"/>
          <a:stretch>
            <a:fillRect/>
          </a:stretch>
        </p:blipFill>
        <p:spPr>
          <a:xfrm>
            <a:off x="4769304" y="3177937"/>
            <a:ext cx="4206935" cy="2394408"/>
          </a:xfrm>
          <a:prstGeom prst="rect">
            <a:avLst/>
          </a:prstGeom>
        </p:spPr>
      </p:pic>
      <p:pic>
        <p:nvPicPr>
          <p:cNvPr id="13" name="Picture 12">
            <a:extLst>
              <a:ext uri="{FF2B5EF4-FFF2-40B4-BE49-F238E27FC236}">
                <a16:creationId xmlns:a16="http://schemas.microsoft.com/office/drawing/2014/main" id="{63A8D9D9-4F7C-D59F-673E-4C6EA7A18BE4}"/>
              </a:ext>
            </a:extLst>
          </p:cNvPr>
          <p:cNvPicPr>
            <a:picLocks noChangeAspect="1"/>
          </p:cNvPicPr>
          <p:nvPr/>
        </p:nvPicPr>
        <p:blipFill>
          <a:blip r:embed="rId6"/>
          <a:stretch>
            <a:fillRect/>
          </a:stretch>
        </p:blipFill>
        <p:spPr>
          <a:xfrm>
            <a:off x="202550" y="3180390"/>
            <a:ext cx="4274261" cy="2391955"/>
          </a:xfrm>
          <a:prstGeom prst="rect">
            <a:avLst/>
          </a:prstGeom>
        </p:spPr>
      </p:pic>
    </p:spTree>
    <p:extLst>
      <p:ext uri="{BB962C8B-B14F-4D97-AF65-F5344CB8AC3E}">
        <p14:creationId xmlns:p14="http://schemas.microsoft.com/office/powerpoint/2010/main" val="144160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93798"/>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1" name="Footer Placeholder 2">
            <a:extLst>
              <a:ext uri="{FF2B5EF4-FFF2-40B4-BE49-F238E27FC236}">
                <a16:creationId xmlns:a16="http://schemas.microsoft.com/office/drawing/2014/main" id="{0E46FDF9-59E5-D548-9E3C-D626126D0BF0}"/>
              </a:ext>
            </a:extLst>
          </p:cNvPr>
          <p:cNvSpPr>
            <a:spLocks noGrp="1"/>
          </p:cNvSpPr>
          <p:nvPr>
            <p:ph type="ftr" sz="quarter" idx="3"/>
          </p:nvPr>
        </p:nvSpPr>
        <p:spPr>
          <a:xfrm>
            <a:off x="930503" y="6504213"/>
            <a:ext cx="6262118" cy="242873"/>
          </a:xfrm>
        </p:spPr>
        <p:txBody>
          <a:bodyPr/>
          <a:lstStyle/>
          <a:p>
            <a:pPr>
              <a:defRPr/>
            </a:pPr>
            <a:r>
              <a:rPr lang="en-US" b="1" dirty="0"/>
              <a:t>The Office of Communication</a:t>
            </a:r>
          </a:p>
        </p:txBody>
      </p:sp>
      <p:sp>
        <p:nvSpPr>
          <p:cNvPr id="13" name="Title 8">
            <a:extLst>
              <a:ext uri="{FF2B5EF4-FFF2-40B4-BE49-F238E27FC236}">
                <a16:creationId xmlns:a16="http://schemas.microsoft.com/office/drawing/2014/main" id="{84E23E75-E2F0-F14C-B0A1-2093BB34BFBA}"/>
              </a:ext>
            </a:extLst>
          </p:cNvPr>
          <p:cNvSpPr txBox="1">
            <a:spLocks/>
          </p:cNvSpPr>
          <p:nvPr/>
        </p:nvSpPr>
        <p:spPr>
          <a:xfrm>
            <a:off x="448391" y="43444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Fermilab in the news</a:t>
            </a:r>
          </a:p>
        </p:txBody>
      </p:sp>
      <p:pic>
        <p:nvPicPr>
          <p:cNvPr id="5" name="Picture 4">
            <a:extLst>
              <a:ext uri="{FF2B5EF4-FFF2-40B4-BE49-F238E27FC236}">
                <a16:creationId xmlns:a16="http://schemas.microsoft.com/office/drawing/2014/main" id="{B82CEBD0-7CEB-83C3-D512-8C87CA91543F}"/>
              </a:ext>
            </a:extLst>
          </p:cNvPr>
          <p:cNvPicPr>
            <a:picLocks noChangeAspect="1"/>
          </p:cNvPicPr>
          <p:nvPr/>
        </p:nvPicPr>
        <p:blipFill>
          <a:blip r:embed="rId3"/>
          <a:stretch>
            <a:fillRect/>
          </a:stretch>
        </p:blipFill>
        <p:spPr>
          <a:xfrm>
            <a:off x="1322614" y="1053080"/>
            <a:ext cx="6262118" cy="1621595"/>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D9FFA49D-FC07-8492-3DA0-507BF739CDAA}"/>
              </a:ext>
            </a:extLst>
          </p:cNvPr>
          <p:cNvPicPr>
            <a:picLocks noChangeAspect="1"/>
          </p:cNvPicPr>
          <p:nvPr/>
        </p:nvPicPr>
        <p:blipFill>
          <a:blip r:embed="rId4"/>
          <a:stretch>
            <a:fillRect/>
          </a:stretch>
        </p:blipFill>
        <p:spPr>
          <a:xfrm>
            <a:off x="1338942" y="2945701"/>
            <a:ext cx="1209099" cy="999255"/>
          </a:xfrm>
          <a:prstGeom prst="rect">
            <a:avLst/>
          </a:prstGeom>
        </p:spPr>
      </p:pic>
      <p:pic>
        <p:nvPicPr>
          <p:cNvPr id="15" name="Picture 14">
            <a:extLst>
              <a:ext uri="{FF2B5EF4-FFF2-40B4-BE49-F238E27FC236}">
                <a16:creationId xmlns:a16="http://schemas.microsoft.com/office/drawing/2014/main" id="{F259C770-C3EA-8638-CAF1-6CF3386595CA}"/>
              </a:ext>
            </a:extLst>
          </p:cNvPr>
          <p:cNvPicPr>
            <a:picLocks noChangeAspect="1"/>
          </p:cNvPicPr>
          <p:nvPr/>
        </p:nvPicPr>
        <p:blipFill>
          <a:blip r:embed="rId5"/>
          <a:stretch>
            <a:fillRect/>
          </a:stretch>
        </p:blipFill>
        <p:spPr>
          <a:xfrm>
            <a:off x="2524205" y="2914421"/>
            <a:ext cx="3858936" cy="3381222"/>
          </a:xfrm>
          <a:prstGeom prst="rect">
            <a:avLst/>
          </a:prstGeom>
        </p:spPr>
      </p:pic>
    </p:spTree>
    <p:extLst>
      <p:ext uri="{BB962C8B-B14F-4D97-AF65-F5344CB8AC3E}">
        <p14:creationId xmlns:p14="http://schemas.microsoft.com/office/powerpoint/2010/main" val="63471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93798"/>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1" name="Footer Placeholder 2">
            <a:extLst>
              <a:ext uri="{FF2B5EF4-FFF2-40B4-BE49-F238E27FC236}">
                <a16:creationId xmlns:a16="http://schemas.microsoft.com/office/drawing/2014/main" id="{0E46FDF9-59E5-D548-9E3C-D626126D0BF0}"/>
              </a:ext>
            </a:extLst>
          </p:cNvPr>
          <p:cNvSpPr>
            <a:spLocks noGrp="1"/>
          </p:cNvSpPr>
          <p:nvPr>
            <p:ph type="ftr" sz="quarter" idx="3"/>
          </p:nvPr>
        </p:nvSpPr>
        <p:spPr>
          <a:xfrm>
            <a:off x="1012145" y="6504213"/>
            <a:ext cx="6262118" cy="242873"/>
          </a:xfrm>
        </p:spPr>
        <p:txBody>
          <a:bodyPr/>
          <a:lstStyle/>
          <a:p>
            <a:pPr>
              <a:defRPr/>
            </a:pPr>
            <a:r>
              <a:rPr lang="en-US" b="1" dirty="0"/>
              <a:t>The Office of Communication</a:t>
            </a:r>
          </a:p>
        </p:txBody>
      </p:sp>
      <p:sp>
        <p:nvSpPr>
          <p:cNvPr id="13" name="Title 8">
            <a:extLst>
              <a:ext uri="{FF2B5EF4-FFF2-40B4-BE49-F238E27FC236}">
                <a16:creationId xmlns:a16="http://schemas.microsoft.com/office/drawing/2014/main" id="{84E23E75-E2F0-F14C-B0A1-2093BB34BFBA}"/>
              </a:ext>
            </a:extLst>
          </p:cNvPr>
          <p:cNvSpPr txBox="1">
            <a:spLocks/>
          </p:cNvSpPr>
          <p:nvPr/>
        </p:nvSpPr>
        <p:spPr>
          <a:xfrm>
            <a:off x="448391" y="43444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Fermilab in the news</a:t>
            </a:r>
          </a:p>
        </p:txBody>
      </p:sp>
      <p:pic>
        <p:nvPicPr>
          <p:cNvPr id="9" name="Picture 8">
            <a:extLst>
              <a:ext uri="{FF2B5EF4-FFF2-40B4-BE49-F238E27FC236}">
                <a16:creationId xmlns:a16="http://schemas.microsoft.com/office/drawing/2014/main" id="{D048924D-F0A3-B81D-FA65-6591764C355F}"/>
              </a:ext>
            </a:extLst>
          </p:cNvPr>
          <p:cNvPicPr>
            <a:picLocks noChangeAspect="1"/>
          </p:cNvPicPr>
          <p:nvPr/>
        </p:nvPicPr>
        <p:blipFill>
          <a:blip r:embed="rId3"/>
          <a:stretch>
            <a:fillRect/>
          </a:stretch>
        </p:blipFill>
        <p:spPr>
          <a:xfrm>
            <a:off x="4863169" y="1942414"/>
            <a:ext cx="4071073" cy="3648506"/>
          </a:xfrm>
          <a:prstGeom prst="rect">
            <a:avLst/>
          </a:prstGeom>
          <a:ln>
            <a:solidFill>
              <a:schemeClr val="bg1">
                <a:lumMod val="50000"/>
              </a:schemeClr>
            </a:solidFill>
          </a:ln>
        </p:spPr>
      </p:pic>
      <p:pic>
        <p:nvPicPr>
          <p:cNvPr id="14" name="Picture 13">
            <a:extLst>
              <a:ext uri="{FF2B5EF4-FFF2-40B4-BE49-F238E27FC236}">
                <a16:creationId xmlns:a16="http://schemas.microsoft.com/office/drawing/2014/main" id="{6A16B51B-2D71-EA42-8153-5A4ADDBD479F}"/>
              </a:ext>
            </a:extLst>
          </p:cNvPr>
          <p:cNvPicPr>
            <a:picLocks noChangeAspect="1"/>
          </p:cNvPicPr>
          <p:nvPr/>
        </p:nvPicPr>
        <p:blipFill>
          <a:blip r:embed="rId4"/>
          <a:stretch>
            <a:fillRect/>
          </a:stretch>
        </p:blipFill>
        <p:spPr>
          <a:xfrm>
            <a:off x="636588" y="1163324"/>
            <a:ext cx="3294040" cy="705866"/>
          </a:xfrm>
          <a:prstGeom prst="rect">
            <a:avLst/>
          </a:prstGeom>
        </p:spPr>
      </p:pic>
      <p:pic>
        <p:nvPicPr>
          <p:cNvPr id="16" name="Picture 15">
            <a:extLst>
              <a:ext uri="{FF2B5EF4-FFF2-40B4-BE49-F238E27FC236}">
                <a16:creationId xmlns:a16="http://schemas.microsoft.com/office/drawing/2014/main" id="{517C507B-69E2-3318-3DE6-26CE2F7164AE}"/>
              </a:ext>
            </a:extLst>
          </p:cNvPr>
          <p:cNvPicPr>
            <a:picLocks noChangeAspect="1"/>
          </p:cNvPicPr>
          <p:nvPr/>
        </p:nvPicPr>
        <p:blipFill>
          <a:blip r:embed="rId5"/>
          <a:stretch>
            <a:fillRect/>
          </a:stretch>
        </p:blipFill>
        <p:spPr>
          <a:xfrm>
            <a:off x="448391" y="1943157"/>
            <a:ext cx="3846365" cy="3648507"/>
          </a:xfrm>
          <a:prstGeom prst="rect">
            <a:avLst/>
          </a:prstGeom>
          <a:noFill/>
          <a:ln>
            <a:solidFill>
              <a:schemeClr val="bg1">
                <a:lumMod val="50000"/>
              </a:schemeClr>
            </a:solidFill>
          </a:ln>
        </p:spPr>
      </p:pic>
    </p:spTree>
    <p:extLst>
      <p:ext uri="{BB962C8B-B14F-4D97-AF65-F5344CB8AC3E}">
        <p14:creationId xmlns:p14="http://schemas.microsoft.com/office/powerpoint/2010/main" val="43180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93798"/>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11" name="Footer Placeholder 2">
            <a:extLst>
              <a:ext uri="{FF2B5EF4-FFF2-40B4-BE49-F238E27FC236}">
                <a16:creationId xmlns:a16="http://schemas.microsoft.com/office/drawing/2014/main" id="{0E46FDF9-59E5-D548-9E3C-D626126D0BF0}"/>
              </a:ext>
            </a:extLst>
          </p:cNvPr>
          <p:cNvSpPr>
            <a:spLocks noGrp="1"/>
          </p:cNvSpPr>
          <p:nvPr>
            <p:ph type="ftr" sz="quarter" idx="3"/>
          </p:nvPr>
        </p:nvSpPr>
        <p:spPr>
          <a:xfrm>
            <a:off x="897846" y="6487738"/>
            <a:ext cx="6262118" cy="242873"/>
          </a:xfrm>
        </p:spPr>
        <p:txBody>
          <a:bodyPr/>
          <a:lstStyle/>
          <a:p>
            <a:pPr>
              <a:defRPr/>
            </a:pPr>
            <a:r>
              <a:rPr lang="en-US" b="1" dirty="0"/>
              <a:t>The Office of Communication</a:t>
            </a:r>
          </a:p>
        </p:txBody>
      </p:sp>
      <p:sp>
        <p:nvSpPr>
          <p:cNvPr id="13" name="Title 8">
            <a:extLst>
              <a:ext uri="{FF2B5EF4-FFF2-40B4-BE49-F238E27FC236}">
                <a16:creationId xmlns:a16="http://schemas.microsoft.com/office/drawing/2014/main" id="{84E23E75-E2F0-F14C-B0A1-2093BB34BFBA}"/>
              </a:ext>
            </a:extLst>
          </p:cNvPr>
          <p:cNvSpPr txBox="1">
            <a:spLocks/>
          </p:cNvSpPr>
          <p:nvPr/>
        </p:nvSpPr>
        <p:spPr>
          <a:xfrm>
            <a:off x="448391" y="43444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Fermilab in the news</a:t>
            </a:r>
          </a:p>
        </p:txBody>
      </p:sp>
      <p:pic>
        <p:nvPicPr>
          <p:cNvPr id="3" name="Picture 2">
            <a:extLst>
              <a:ext uri="{FF2B5EF4-FFF2-40B4-BE49-F238E27FC236}">
                <a16:creationId xmlns:a16="http://schemas.microsoft.com/office/drawing/2014/main" id="{EF15BB89-0C25-7E91-33FB-4058A8F97BCE}"/>
              </a:ext>
            </a:extLst>
          </p:cNvPr>
          <p:cNvPicPr>
            <a:picLocks noChangeAspect="1"/>
          </p:cNvPicPr>
          <p:nvPr/>
        </p:nvPicPr>
        <p:blipFill>
          <a:blip r:embed="rId3"/>
          <a:stretch>
            <a:fillRect/>
          </a:stretch>
        </p:blipFill>
        <p:spPr>
          <a:xfrm>
            <a:off x="1389727" y="1170851"/>
            <a:ext cx="1625600" cy="469900"/>
          </a:xfrm>
          <a:prstGeom prst="rect">
            <a:avLst/>
          </a:prstGeom>
        </p:spPr>
      </p:pic>
      <p:pic>
        <p:nvPicPr>
          <p:cNvPr id="6" name="Picture 5">
            <a:extLst>
              <a:ext uri="{FF2B5EF4-FFF2-40B4-BE49-F238E27FC236}">
                <a16:creationId xmlns:a16="http://schemas.microsoft.com/office/drawing/2014/main" id="{97B48B81-8F0F-5F20-923F-1FCFCF26DD95}"/>
              </a:ext>
            </a:extLst>
          </p:cNvPr>
          <p:cNvPicPr>
            <a:picLocks noChangeAspect="1"/>
          </p:cNvPicPr>
          <p:nvPr/>
        </p:nvPicPr>
        <p:blipFill>
          <a:blip r:embed="rId4"/>
          <a:stretch>
            <a:fillRect/>
          </a:stretch>
        </p:blipFill>
        <p:spPr>
          <a:xfrm>
            <a:off x="341652" y="1982714"/>
            <a:ext cx="4148316" cy="3492128"/>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5B4F548A-82D5-F734-FD46-03963E63A254}"/>
              </a:ext>
            </a:extLst>
          </p:cNvPr>
          <p:cNvPicPr>
            <a:picLocks noChangeAspect="1"/>
          </p:cNvPicPr>
          <p:nvPr/>
        </p:nvPicPr>
        <p:blipFill>
          <a:blip r:embed="rId5"/>
          <a:stretch>
            <a:fillRect/>
          </a:stretch>
        </p:blipFill>
        <p:spPr>
          <a:xfrm>
            <a:off x="5395749" y="1062723"/>
            <a:ext cx="3186793" cy="640870"/>
          </a:xfrm>
          <a:prstGeom prst="rect">
            <a:avLst/>
          </a:prstGeom>
        </p:spPr>
      </p:pic>
      <p:pic>
        <p:nvPicPr>
          <p:cNvPr id="12" name="Picture 11">
            <a:extLst>
              <a:ext uri="{FF2B5EF4-FFF2-40B4-BE49-F238E27FC236}">
                <a16:creationId xmlns:a16="http://schemas.microsoft.com/office/drawing/2014/main" id="{1B5A3DFF-C4D1-A7CB-BB62-28986E5ADE99}"/>
              </a:ext>
            </a:extLst>
          </p:cNvPr>
          <p:cNvPicPr>
            <a:picLocks noChangeAspect="1"/>
          </p:cNvPicPr>
          <p:nvPr/>
        </p:nvPicPr>
        <p:blipFill>
          <a:blip r:embed="rId6"/>
          <a:stretch>
            <a:fillRect/>
          </a:stretch>
        </p:blipFill>
        <p:spPr>
          <a:xfrm>
            <a:off x="5305308" y="1982714"/>
            <a:ext cx="3367673" cy="3367673"/>
          </a:xfrm>
          <a:prstGeom prst="rect">
            <a:avLst/>
          </a:prstGeom>
        </p:spPr>
      </p:pic>
    </p:spTree>
    <p:extLst>
      <p:ext uri="{BB962C8B-B14F-4D97-AF65-F5344CB8AC3E}">
        <p14:creationId xmlns:p14="http://schemas.microsoft.com/office/powerpoint/2010/main" val="1164792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93798"/>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11" name="Footer Placeholder 2">
            <a:extLst>
              <a:ext uri="{FF2B5EF4-FFF2-40B4-BE49-F238E27FC236}">
                <a16:creationId xmlns:a16="http://schemas.microsoft.com/office/drawing/2014/main" id="{0E46FDF9-59E5-D548-9E3C-D626126D0BF0}"/>
              </a:ext>
            </a:extLst>
          </p:cNvPr>
          <p:cNvSpPr>
            <a:spLocks noGrp="1"/>
          </p:cNvSpPr>
          <p:nvPr>
            <p:ph type="ftr" sz="quarter" idx="3"/>
          </p:nvPr>
        </p:nvSpPr>
        <p:spPr>
          <a:xfrm>
            <a:off x="636588" y="6504213"/>
            <a:ext cx="6262118" cy="242873"/>
          </a:xfrm>
        </p:spPr>
        <p:txBody>
          <a:bodyPr/>
          <a:lstStyle/>
          <a:p>
            <a:pPr>
              <a:defRPr/>
            </a:pPr>
            <a:r>
              <a:rPr lang="en-US" b="1" dirty="0"/>
              <a:t>The Office of Communication</a:t>
            </a:r>
          </a:p>
        </p:txBody>
      </p:sp>
      <p:sp>
        <p:nvSpPr>
          <p:cNvPr id="13" name="Title 8">
            <a:extLst>
              <a:ext uri="{FF2B5EF4-FFF2-40B4-BE49-F238E27FC236}">
                <a16:creationId xmlns:a16="http://schemas.microsoft.com/office/drawing/2014/main" id="{84E23E75-E2F0-F14C-B0A1-2093BB34BFBA}"/>
              </a:ext>
            </a:extLst>
          </p:cNvPr>
          <p:cNvSpPr txBox="1">
            <a:spLocks/>
          </p:cNvSpPr>
          <p:nvPr/>
        </p:nvSpPr>
        <p:spPr>
          <a:xfrm>
            <a:off x="448391" y="43444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Fermilab in the news</a:t>
            </a:r>
          </a:p>
        </p:txBody>
      </p:sp>
      <p:pic>
        <p:nvPicPr>
          <p:cNvPr id="3" name="Picture 2">
            <a:extLst>
              <a:ext uri="{FF2B5EF4-FFF2-40B4-BE49-F238E27FC236}">
                <a16:creationId xmlns:a16="http://schemas.microsoft.com/office/drawing/2014/main" id="{ADB14BA8-B9F8-19C5-BD1C-06E90D1A73F1}"/>
              </a:ext>
            </a:extLst>
          </p:cNvPr>
          <p:cNvPicPr>
            <a:picLocks noChangeAspect="1"/>
          </p:cNvPicPr>
          <p:nvPr/>
        </p:nvPicPr>
        <p:blipFill>
          <a:blip r:embed="rId3"/>
          <a:stretch>
            <a:fillRect/>
          </a:stretch>
        </p:blipFill>
        <p:spPr>
          <a:xfrm>
            <a:off x="5388429" y="1073457"/>
            <a:ext cx="2717288" cy="914820"/>
          </a:xfrm>
          <a:prstGeom prst="rect">
            <a:avLst/>
          </a:prstGeom>
        </p:spPr>
      </p:pic>
      <p:pic>
        <p:nvPicPr>
          <p:cNvPr id="6" name="Picture 5">
            <a:extLst>
              <a:ext uri="{FF2B5EF4-FFF2-40B4-BE49-F238E27FC236}">
                <a16:creationId xmlns:a16="http://schemas.microsoft.com/office/drawing/2014/main" id="{1183159C-032C-4E45-7AC5-B77A64F3891F}"/>
              </a:ext>
            </a:extLst>
          </p:cNvPr>
          <p:cNvPicPr>
            <a:picLocks noChangeAspect="1"/>
          </p:cNvPicPr>
          <p:nvPr/>
        </p:nvPicPr>
        <p:blipFill>
          <a:blip r:embed="rId4"/>
          <a:stretch>
            <a:fillRect/>
          </a:stretch>
        </p:blipFill>
        <p:spPr>
          <a:xfrm>
            <a:off x="4572000" y="2203990"/>
            <a:ext cx="4114800" cy="2942082"/>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5B528FEB-CF5B-ED2D-6E1A-07609BA0B3B3}"/>
              </a:ext>
            </a:extLst>
          </p:cNvPr>
          <p:cNvPicPr>
            <a:picLocks noChangeAspect="1"/>
          </p:cNvPicPr>
          <p:nvPr/>
        </p:nvPicPr>
        <p:blipFill>
          <a:blip r:embed="rId5"/>
          <a:stretch>
            <a:fillRect/>
          </a:stretch>
        </p:blipFill>
        <p:spPr>
          <a:xfrm>
            <a:off x="457200" y="2120179"/>
            <a:ext cx="3727450" cy="3060371"/>
          </a:xfrm>
          <a:prstGeom prst="rect">
            <a:avLst/>
          </a:prstGeom>
          <a:ln>
            <a:solidFill>
              <a:schemeClr val="bg1">
                <a:lumMod val="50000"/>
              </a:schemeClr>
            </a:solidFill>
          </a:ln>
        </p:spPr>
      </p:pic>
    </p:spTree>
    <p:extLst>
      <p:ext uri="{BB962C8B-B14F-4D97-AF65-F5344CB8AC3E}">
        <p14:creationId xmlns:p14="http://schemas.microsoft.com/office/powerpoint/2010/main" val="2301440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EB4CC20D-1C4C-9F4F-A7B2-0C2AE62092A7}"/>
              </a:ext>
            </a:extLst>
          </p:cNvPr>
          <p:cNvSpPr>
            <a:spLocks noGrp="1"/>
          </p:cNvSpPr>
          <p:nvPr>
            <p:ph type="ftr" sz="quarter" idx="3"/>
          </p:nvPr>
        </p:nvSpPr>
        <p:spPr>
          <a:xfrm>
            <a:off x="979603" y="6520395"/>
            <a:ext cx="6262118" cy="242873"/>
          </a:xfrm>
        </p:spPr>
        <p:txBody>
          <a:bodyPr anchor="t">
            <a:normAutofit/>
          </a:bodyPr>
          <a:lstStyle/>
          <a:p>
            <a:pPr>
              <a:spcAft>
                <a:spcPts val="600"/>
              </a:spcAft>
              <a:defRPr/>
            </a:pPr>
            <a:r>
              <a:rPr lang="en-US" b="1" dirty="0"/>
              <a:t>The Office of Communication</a:t>
            </a:r>
          </a:p>
        </p:txBody>
      </p:sp>
      <p:sp>
        <p:nvSpPr>
          <p:cNvPr id="4" name="Slide Number Placeholder 3"/>
          <p:cNvSpPr>
            <a:spLocks noGrp="1"/>
          </p:cNvSpPr>
          <p:nvPr>
            <p:ph type="sldNum" sz="quarter" idx="4"/>
          </p:nvPr>
        </p:nvSpPr>
        <p:spPr>
          <a:xfrm>
            <a:off x="222250" y="6504213"/>
            <a:ext cx="414338" cy="237285"/>
          </a:xfrm>
        </p:spPr>
        <p:txBody>
          <a:bodyPr wrap="square" anchor="t">
            <a:normAutofit/>
          </a:bodyPr>
          <a:lstStyle/>
          <a:p>
            <a:pPr>
              <a:spcAft>
                <a:spcPts val="600"/>
              </a:spcAft>
              <a:defRPr/>
            </a:pPr>
            <a:fld id="{148C009B-CB69-E04A-B9B3-34B26D69E9CF}" type="slidenum">
              <a:rPr lang="en-US" smtClean="0"/>
              <a:pPr>
                <a:spcAft>
                  <a:spcPts val="600"/>
                </a:spcAft>
                <a:defRPr/>
              </a:pPr>
              <a:t>15</a:t>
            </a:fld>
            <a:endParaRPr lang="en-US"/>
          </a:p>
        </p:txBody>
      </p:sp>
      <p:sp>
        <p:nvSpPr>
          <p:cNvPr id="2" name="TextBox 1">
            <a:extLst>
              <a:ext uri="{FF2B5EF4-FFF2-40B4-BE49-F238E27FC236}">
                <a16:creationId xmlns:a16="http://schemas.microsoft.com/office/drawing/2014/main" id="{5FAE98A6-756F-F590-D6C3-8A01EFDE6C54}"/>
              </a:ext>
            </a:extLst>
          </p:cNvPr>
          <p:cNvSpPr txBox="1"/>
          <p:nvPr/>
        </p:nvSpPr>
        <p:spPr>
          <a:xfrm>
            <a:off x="1902278" y="1957373"/>
            <a:ext cx="5339443" cy="1200329"/>
          </a:xfrm>
          <a:prstGeom prst="rect">
            <a:avLst/>
          </a:prstGeom>
          <a:noFill/>
        </p:spPr>
        <p:txBody>
          <a:bodyPr wrap="square" rtlCol="0">
            <a:spAutoFit/>
          </a:bodyPr>
          <a:lstStyle/>
          <a:p>
            <a:pPr algn="ctr"/>
            <a:r>
              <a:rPr lang="en-US" sz="7200" dirty="0">
                <a:solidFill>
                  <a:srgbClr val="50504E"/>
                </a:solidFill>
                <a:latin typeface="Gabriola" pitchFamily="82" charset="0"/>
              </a:rPr>
              <a:t>Questions?</a:t>
            </a:r>
          </a:p>
        </p:txBody>
      </p:sp>
    </p:spTree>
    <p:extLst>
      <p:ext uri="{BB962C8B-B14F-4D97-AF65-F5344CB8AC3E}">
        <p14:creationId xmlns:p14="http://schemas.microsoft.com/office/powerpoint/2010/main" val="334162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390335" y="319625"/>
            <a:ext cx="8686800" cy="427877"/>
          </a:xfrm>
        </p:spPr>
        <p:txBody>
          <a:bodyPr/>
          <a:lstStyle/>
          <a:p>
            <a:r>
              <a:rPr lang="en-US" sz="2600" dirty="0"/>
              <a:t>Bonnie Fleming joins Fermilab</a:t>
            </a: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2" name="Footer Placeholder 2">
            <a:extLst>
              <a:ext uri="{FF2B5EF4-FFF2-40B4-BE49-F238E27FC236}">
                <a16:creationId xmlns:a16="http://schemas.microsoft.com/office/drawing/2014/main" id="{7D6FFAC9-E7D1-A241-A0E1-E9D8A926A272}"/>
              </a:ext>
            </a:extLst>
          </p:cNvPr>
          <p:cNvSpPr>
            <a:spLocks noGrp="1"/>
          </p:cNvSpPr>
          <p:nvPr>
            <p:ph type="ftr" sz="quarter" idx="3"/>
          </p:nvPr>
        </p:nvSpPr>
        <p:spPr>
          <a:xfrm>
            <a:off x="821305" y="6498625"/>
            <a:ext cx="6262118" cy="242873"/>
          </a:xfrm>
        </p:spPr>
        <p:txBody>
          <a:bodyPr/>
          <a:lstStyle/>
          <a:p>
            <a:pPr>
              <a:defRPr/>
            </a:pPr>
            <a:r>
              <a:rPr lang="en-US" b="1" dirty="0"/>
              <a:t>The Office of Communication</a:t>
            </a:r>
          </a:p>
        </p:txBody>
      </p:sp>
      <p:pic>
        <p:nvPicPr>
          <p:cNvPr id="6" name="Picture 5">
            <a:extLst>
              <a:ext uri="{FF2B5EF4-FFF2-40B4-BE49-F238E27FC236}">
                <a16:creationId xmlns:a16="http://schemas.microsoft.com/office/drawing/2014/main" id="{0C3DC267-4255-2FAE-58C3-2A404C3EF347}"/>
              </a:ext>
            </a:extLst>
          </p:cNvPr>
          <p:cNvPicPr>
            <a:picLocks noChangeAspect="1"/>
          </p:cNvPicPr>
          <p:nvPr/>
        </p:nvPicPr>
        <p:blipFill>
          <a:blip r:embed="rId3"/>
          <a:stretch>
            <a:fillRect/>
          </a:stretch>
        </p:blipFill>
        <p:spPr>
          <a:xfrm>
            <a:off x="2677886" y="1245157"/>
            <a:ext cx="3494314" cy="4364010"/>
          </a:xfrm>
          <a:prstGeom prst="rect">
            <a:avLst/>
          </a:prstGeom>
        </p:spPr>
      </p:pic>
      <p:sp>
        <p:nvSpPr>
          <p:cNvPr id="7" name="TextBox 6">
            <a:extLst>
              <a:ext uri="{FF2B5EF4-FFF2-40B4-BE49-F238E27FC236}">
                <a16:creationId xmlns:a16="http://schemas.microsoft.com/office/drawing/2014/main" id="{3F95F6C6-26F2-4D85-2DBB-4008471756AF}"/>
              </a:ext>
            </a:extLst>
          </p:cNvPr>
          <p:cNvSpPr txBox="1"/>
          <p:nvPr/>
        </p:nvSpPr>
        <p:spPr>
          <a:xfrm>
            <a:off x="636588" y="5633357"/>
            <a:ext cx="7495041" cy="461665"/>
          </a:xfrm>
          <a:prstGeom prst="rect">
            <a:avLst/>
          </a:prstGeom>
          <a:noFill/>
        </p:spPr>
        <p:txBody>
          <a:bodyPr wrap="square" rtlCol="0">
            <a:spAutoFit/>
          </a:bodyPr>
          <a:lstStyle/>
          <a:p>
            <a:pPr algn="ctr"/>
            <a:r>
              <a:rPr lang="en-US" dirty="0">
                <a:solidFill>
                  <a:srgbClr val="444444"/>
                </a:solidFill>
                <a:latin typeface="Helvetica Neue" panose="02000503000000020004" pitchFamily="2" charset="0"/>
              </a:rPr>
              <a:t>C</a:t>
            </a:r>
            <a:r>
              <a:rPr lang="en-US" b="0" i="0" dirty="0">
                <a:solidFill>
                  <a:srgbClr val="444444"/>
                </a:solidFill>
                <a:effectLst/>
                <a:latin typeface="Helvetica Neue" panose="02000503000000020004" pitchFamily="2" charset="0"/>
              </a:rPr>
              <a:t>hief </a:t>
            </a:r>
            <a:r>
              <a:rPr lang="en-US" dirty="0">
                <a:solidFill>
                  <a:srgbClr val="444444"/>
                </a:solidFill>
                <a:latin typeface="Helvetica Neue" panose="02000503000000020004" pitchFamily="2" charset="0"/>
              </a:rPr>
              <a:t>R</a:t>
            </a:r>
            <a:r>
              <a:rPr lang="en-US" b="0" i="0" dirty="0">
                <a:solidFill>
                  <a:srgbClr val="444444"/>
                </a:solidFill>
                <a:effectLst/>
                <a:latin typeface="Helvetica Neue" panose="02000503000000020004" pitchFamily="2" charset="0"/>
              </a:rPr>
              <a:t>esearch </a:t>
            </a:r>
            <a:r>
              <a:rPr lang="en-US" dirty="0">
                <a:solidFill>
                  <a:srgbClr val="444444"/>
                </a:solidFill>
                <a:latin typeface="Helvetica Neue" panose="02000503000000020004" pitchFamily="2" charset="0"/>
              </a:rPr>
              <a:t>O</a:t>
            </a:r>
            <a:r>
              <a:rPr lang="en-US" b="0" i="0" dirty="0">
                <a:solidFill>
                  <a:srgbClr val="444444"/>
                </a:solidFill>
                <a:effectLst/>
                <a:latin typeface="Helvetica Neue" panose="02000503000000020004" pitchFamily="2" charset="0"/>
              </a:rPr>
              <a:t>fficer and Deputy </a:t>
            </a:r>
            <a:r>
              <a:rPr lang="en-US" dirty="0">
                <a:solidFill>
                  <a:srgbClr val="444444"/>
                </a:solidFill>
                <a:latin typeface="Helvetica Neue" panose="02000503000000020004" pitchFamily="2" charset="0"/>
              </a:rPr>
              <a:t>D</a:t>
            </a:r>
            <a:r>
              <a:rPr lang="en-US" b="0" i="0" dirty="0">
                <a:solidFill>
                  <a:srgbClr val="444444"/>
                </a:solidFill>
                <a:effectLst/>
                <a:latin typeface="Helvetica Neue" panose="02000503000000020004" pitchFamily="2" charset="0"/>
              </a:rPr>
              <a:t>irector </a:t>
            </a:r>
            <a:endParaRPr lang="en-US" dirty="0"/>
          </a:p>
        </p:txBody>
      </p:sp>
    </p:spTree>
    <p:extLst>
      <p:ext uri="{BB962C8B-B14F-4D97-AF65-F5344CB8AC3E}">
        <p14:creationId xmlns:p14="http://schemas.microsoft.com/office/powerpoint/2010/main" val="65726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30756-3CBE-0FE0-8D20-CBE09D221387}"/>
              </a:ext>
            </a:extLst>
          </p:cNvPr>
          <p:cNvPicPr>
            <a:picLocks noChangeAspect="1"/>
          </p:cNvPicPr>
          <p:nvPr/>
        </p:nvPicPr>
        <p:blipFill>
          <a:blip r:embed="rId3"/>
          <a:stretch>
            <a:fillRect/>
          </a:stretch>
        </p:blipFill>
        <p:spPr>
          <a:xfrm>
            <a:off x="5872962" y="2363590"/>
            <a:ext cx="3200397" cy="2130820"/>
          </a:xfrm>
          <a:prstGeom prst="rect">
            <a:avLst/>
          </a:prstGeom>
        </p:spPr>
      </p:pic>
      <p:pic>
        <p:nvPicPr>
          <p:cNvPr id="12" name="Picture 11">
            <a:extLst>
              <a:ext uri="{FF2B5EF4-FFF2-40B4-BE49-F238E27FC236}">
                <a16:creationId xmlns:a16="http://schemas.microsoft.com/office/drawing/2014/main" id="{5DA3EA63-EE5E-B8DE-6041-AD0149707D1D}"/>
              </a:ext>
            </a:extLst>
          </p:cNvPr>
          <p:cNvPicPr>
            <a:picLocks noChangeAspect="1"/>
          </p:cNvPicPr>
          <p:nvPr/>
        </p:nvPicPr>
        <p:blipFill>
          <a:blip r:embed="rId4"/>
          <a:stretch>
            <a:fillRect/>
          </a:stretch>
        </p:blipFill>
        <p:spPr>
          <a:xfrm>
            <a:off x="2971801" y="4082165"/>
            <a:ext cx="3200398" cy="2132765"/>
          </a:xfrm>
          <a:prstGeom prst="rect">
            <a:avLst/>
          </a:prstGeom>
        </p:spPr>
      </p:pic>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228600" y="306085"/>
            <a:ext cx="8686800" cy="804258"/>
          </a:xfrm>
        </p:spPr>
        <p:txBody>
          <a:bodyPr/>
          <a:lstStyle/>
          <a:p>
            <a:br>
              <a:rPr lang="en-US" b="0" dirty="0"/>
            </a:br>
            <a:br>
              <a:rPr lang="en-US" b="0" dirty="0"/>
            </a:br>
            <a:r>
              <a:rPr lang="en-US" sz="2600" dirty="0"/>
              <a:t>International visits</a:t>
            </a:r>
            <a:br>
              <a:rPr lang="en-US" dirty="0">
                <a:solidFill>
                  <a:schemeClr val="tx2"/>
                </a:solidFill>
              </a:rPr>
            </a:br>
            <a:endParaRPr lang="en-US" dirty="0">
              <a:solidFill>
                <a:schemeClr val="tx2"/>
              </a:solidFill>
            </a:endParaRP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1" name="Footer Placeholder 2">
            <a:extLst>
              <a:ext uri="{FF2B5EF4-FFF2-40B4-BE49-F238E27FC236}">
                <a16:creationId xmlns:a16="http://schemas.microsoft.com/office/drawing/2014/main" id="{D6220750-E125-E44A-86A5-3321EA3E2DF4}"/>
              </a:ext>
            </a:extLst>
          </p:cNvPr>
          <p:cNvSpPr>
            <a:spLocks noGrp="1"/>
          </p:cNvSpPr>
          <p:nvPr>
            <p:ph type="ftr" sz="quarter" idx="3"/>
          </p:nvPr>
        </p:nvSpPr>
        <p:spPr>
          <a:xfrm>
            <a:off x="860141" y="6504213"/>
            <a:ext cx="6262118" cy="242873"/>
          </a:xfrm>
        </p:spPr>
        <p:txBody>
          <a:bodyPr/>
          <a:lstStyle/>
          <a:p>
            <a:pPr>
              <a:defRPr/>
            </a:pPr>
            <a:r>
              <a:rPr lang="en-US" b="1" dirty="0"/>
              <a:t>The Office of Communication</a:t>
            </a:r>
          </a:p>
        </p:txBody>
      </p:sp>
      <p:pic>
        <p:nvPicPr>
          <p:cNvPr id="3" name="Picture 2">
            <a:extLst>
              <a:ext uri="{FF2B5EF4-FFF2-40B4-BE49-F238E27FC236}">
                <a16:creationId xmlns:a16="http://schemas.microsoft.com/office/drawing/2014/main" id="{59D114FF-81E7-656C-CACE-68A585A54821}"/>
              </a:ext>
            </a:extLst>
          </p:cNvPr>
          <p:cNvPicPr>
            <a:picLocks noChangeAspect="1"/>
          </p:cNvPicPr>
          <p:nvPr/>
        </p:nvPicPr>
        <p:blipFill>
          <a:blip r:embed="rId5"/>
          <a:stretch>
            <a:fillRect/>
          </a:stretch>
        </p:blipFill>
        <p:spPr>
          <a:xfrm>
            <a:off x="416774" y="769881"/>
            <a:ext cx="3574426" cy="2382951"/>
          </a:xfrm>
          <a:prstGeom prst="rect">
            <a:avLst/>
          </a:prstGeom>
        </p:spPr>
      </p:pic>
      <p:pic>
        <p:nvPicPr>
          <p:cNvPr id="6" name="Picture 5">
            <a:extLst>
              <a:ext uri="{FF2B5EF4-FFF2-40B4-BE49-F238E27FC236}">
                <a16:creationId xmlns:a16="http://schemas.microsoft.com/office/drawing/2014/main" id="{C3BF8824-3D05-D10B-5BB6-6C211BF1243C}"/>
              </a:ext>
            </a:extLst>
          </p:cNvPr>
          <p:cNvPicPr>
            <a:picLocks noChangeAspect="1"/>
          </p:cNvPicPr>
          <p:nvPr/>
        </p:nvPicPr>
        <p:blipFill>
          <a:blip r:embed="rId6"/>
          <a:stretch>
            <a:fillRect/>
          </a:stretch>
        </p:blipFill>
        <p:spPr>
          <a:xfrm>
            <a:off x="4292599" y="370062"/>
            <a:ext cx="3759200" cy="2514600"/>
          </a:xfrm>
          <a:prstGeom prst="rect">
            <a:avLst/>
          </a:prstGeom>
        </p:spPr>
      </p:pic>
      <p:pic>
        <p:nvPicPr>
          <p:cNvPr id="16" name="Picture 15">
            <a:extLst>
              <a:ext uri="{FF2B5EF4-FFF2-40B4-BE49-F238E27FC236}">
                <a16:creationId xmlns:a16="http://schemas.microsoft.com/office/drawing/2014/main" id="{684CF57F-DF3B-B7ED-04E5-2C0BB47C8D24}"/>
              </a:ext>
            </a:extLst>
          </p:cNvPr>
          <p:cNvPicPr>
            <a:picLocks noChangeAspect="1"/>
          </p:cNvPicPr>
          <p:nvPr/>
        </p:nvPicPr>
        <p:blipFill>
          <a:blip r:embed="rId7"/>
          <a:stretch>
            <a:fillRect/>
          </a:stretch>
        </p:blipFill>
        <p:spPr>
          <a:xfrm>
            <a:off x="363735" y="3291755"/>
            <a:ext cx="3428998" cy="2285106"/>
          </a:xfrm>
          <a:prstGeom prst="rect">
            <a:avLst/>
          </a:prstGeom>
        </p:spPr>
      </p:pic>
      <p:sp>
        <p:nvSpPr>
          <p:cNvPr id="2" name="TextBox 1">
            <a:extLst>
              <a:ext uri="{FF2B5EF4-FFF2-40B4-BE49-F238E27FC236}">
                <a16:creationId xmlns:a16="http://schemas.microsoft.com/office/drawing/2014/main" id="{6F1FDAF9-96B0-09B2-ECB6-678CFE30E881}"/>
              </a:ext>
            </a:extLst>
          </p:cNvPr>
          <p:cNvSpPr txBox="1"/>
          <p:nvPr/>
        </p:nvSpPr>
        <p:spPr>
          <a:xfrm>
            <a:off x="6710195" y="4612923"/>
            <a:ext cx="1959430" cy="1569660"/>
          </a:xfrm>
          <a:prstGeom prst="rect">
            <a:avLst/>
          </a:prstGeom>
          <a:noFill/>
        </p:spPr>
        <p:txBody>
          <a:bodyPr wrap="square" rtlCol="0">
            <a:spAutoFit/>
          </a:bodyPr>
          <a:lstStyle/>
          <a:p>
            <a:pPr algn="ctr"/>
            <a:r>
              <a:rPr lang="en-US" dirty="0">
                <a:solidFill>
                  <a:srgbClr val="444444"/>
                </a:solidFill>
                <a:latin typeface="Helvetica Neue" panose="02000503000000020004" pitchFamily="2" charset="0"/>
              </a:rPr>
              <a:t>Delegations from the UK, France and Austria</a:t>
            </a:r>
            <a:endParaRPr lang="en-US" dirty="0"/>
          </a:p>
        </p:txBody>
      </p:sp>
    </p:spTree>
    <p:extLst>
      <p:ext uri="{BB962C8B-B14F-4D97-AF65-F5344CB8AC3E}">
        <p14:creationId xmlns:p14="http://schemas.microsoft.com/office/powerpoint/2010/main" val="3563576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3798"/>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1" name="Footer Placeholder 2">
            <a:extLst>
              <a:ext uri="{FF2B5EF4-FFF2-40B4-BE49-F238E27FC236}">
                <a16:creationId xmlns:a16="http://schemas.microsoft.com/office/drawing/2014/main" id="{0E46FDF9-59E5-D548-9E3C-D626126D0BF0}"/>
              </a:ext>
            </a:extLst>
          </p:cNvPr>
          <p:cNvSpPr>
            <a:spLocks noGrp="1"/>
          </p:cNvSpPr>
          <p:nvPr>
            <p:ph type="ftr" sz="quarter" idx="3"/>
          </p:nvPr>
        </p:nvSpPr>
        <p:spPr>
          <a:xfrm>
            <a:off x="934358" y="6522752"/>
            <a:ext cx="6262118" cy="242873"/>
          </a:xfrm>
        </p:spPr>
        <p:txBody>
          <a:bodyPr/>
          <a:lstStyle/>
          <a:p>
            <a:pPr>
              <a:defRPr/>
            </a:pPr>
            <a:r>
              <a:rPr lang="en-US" b="1" dirty="0"/>
              <a:t>The Office of Communication</a:t>
            </a:r>
          </a:p>
        </p:txBody>
      </p:sp>
      <p:sp>
        <p:nvSpPr>
          <p:cNvPr id="13" name="Title 8">
            <a:extLst>
              <a:ext uri="{FF2B5EF4-FFF2-40B4-BE49-F238E27FC236}">
                <a16:creationId xmlns:a16="http://schemas.microsoft.com/office/drawing/2014/main" id="{CC661AFE-A3DC-5540-973A-973C3DC9B91A}"/>
              </a:ext>
            </a:extLst>
          </p:cNvPr>
          <p:cNvSpPr>
            <a:spLocks noGrp="1"/>
          </p:cNvSpPr>
          <p:nvPr>
            <p:ph type="title"/>
          </p:nvPr>
        </p:nvSpPr>
        <p:spPr>
          <a:xfrm>
            <a:off x="493486" y="340690"/>
            <a:ext cx="8421914" cy="599673"/>
          </a:xfrm>
        </p:spPr>
        <p:txBody>
          <a:bodyPr/>
          <a:lstStyle/>
          <a:p>
            <a:r>
              <a:rPr lang="en-US" sz="2600" dirty="0"/>
              <a:t>Quantum update</a:t>
            </a:r>
          </a:p>
        </p:txBody>
      </p:sp>
      <p:pic>
        <p:nvPicPr>
          <p:cNvPr id="3" name="Picture 2">
            <a:extLst>
              <a:ext uri="{FF2B5EF4-FFF2-40B4-BE49-F238E27FC236}">
                <a16:creationId xmlns:a16="http://schemas.microsoft.com/office/drawing/2014/main" id="{77171EB1-AE9E-4725-9D07-E5E384F5A9A2}"/>
              </a:ext>
            </a:extLst>
          </p:cNvPr>
          <p:cNvPicPr>
            <a:picLocks noChangeAspect="1"/>
          </p:cNvPicPr>
          <p:nvPr/>
        </p:nvPicPr>
        <p:blipFill>
          <a:blip r:embed="rId3"/>
          <a:stretch>
            <a:fillRect/>
          </a:stretch>
        </p:blipFill>
        <p:spPr>
          <a:xfrm>
            <a:off x="574991" y="1583871"/>
            <a:ext cx="2719518" cy="2382213"/>
          </a:xfrm>
          <a:prstGeom prst="rect">
            <a:avLst/>
          </a:prstGeom>
        </p:spPr>
      </p:pic>
      <p:pic>
        <p:nvPicPr>
          <p:cNvPr id="7" name="Picture 6">
            <a:extLst>
              <a:ext uri="{FF2B5EF4-FFF2-40B4-BE49-F238E27FC236}">
                <a16:creationId xmlns:a16="http://schemas.microsoft.com/office/drawing/2014/main" id="{CC339145-D1A8-8EC2-46B5-0799EFA909B3}"/>
              </a:ext>
            </a:extLst>
          </p:cNvPr>
          <p:cNvPicPr>
            <a:picLocks noChangeAspect="1"/>
          </p:cNvPicPr>
          <p:nvPr/>
        </p:nvPicPr>
        <p:blipFill>
          <a:blip r:embed="rId4"/>
          <a:stretch>
            <a:fillRect/>
          </a:stretch>
        </p:blipFill>
        <p:spPr>
          <a:xfrm>
            <a:off x="4572000" y="1342396"/>
            <a:ext cx="3638366" cy="2984597"/>
          </a:xfrm>
          <a:prstGeom prst="rect">
            <a:avLst/>
          </a:prstGeom>
        </p:spPr>
      </p:pic>
      <p:sp>
        <p:nvSpPr>
          <p:cNvPr id="8" name="TextBox 7">
            <a:extLst>
              <a:ext uri="{FF2B5EF4-FFF2-40B4-BE49-F238E27FC236}">
                <a16:creationId xmlns:a16="http://schemas.microsoft.com/office/drawing/2014/main" id="{66790006-FE8B-AAC2-552F-9E2EC0733120}"/>
              </a:ext>
            </a:extLst>
          </p:cNvPr>
          <p:cNvSpPr txBox="1"/>
          <p:nvPr/>
        </p:nvSpPr>
        <p:spPr>
          <a:xfrm>
            <a:off x="574991" y="4114800"/>
            <a:ext cx="3082609" cy="1169551"/>
          </a:xfrm>
          <a:prstGeom prst="rect">
            <a:avLst/>
          </a:prstGeom>
          <a:noFill/>
        </p:spPr>
        <p:txBody>
          <a:bodyPr wrap="square" rtlCol="0">
            <a:spAutoFit/>
          </a:bodyPr>
          <a:lstStyle/>
          <a:p>
            <a:r>
              <a:rPr lang="en-US" sz="1400" b="0" i="0" dirty="0">
                <a:solidFill>
                  <a:schemeClr val="accent6">
                    <a:lumMod val="50000"/>
                  </a:schemeClr>
                </a:solidFill>
                <a:effectLst/>
                <a:latin typeface="Helvetica" pitchFamily="2" charset="0"/>
              </a:rPr>
              <a:t>A superconducting-based quantum processor, composed of several thin film materials deposited on top of a silicon substrate. </a:t>
            </a:r>
          </a:p>
          <a:p>
            <a:r>
              <a:rPr lang="en-US" sz="1400" b="0" i="0" dirty="0">
                <a:solidFill>
                  <a:schemeClr val="accent6">
                    <a:lumMod val="50000"/>
                  </a:schemeClr>
                </a:solidFill>
                <a:effectLst/>
                <a:latin typeface="Helvetica" pitchFamily="2" charset="0"/>
              </a:rPr>
              <a:t>Photo: </a:t>
            </a:r>
            <a:r>
              <a:rPr lang="en-US" sz="1400" b="0" i="0" dirty="0" err="1">
                <a:solidFill>
                  <a:schemeClr val="accent6">
                    <a:lumMod val="50000"/>
                  </a:schemeClr>
                </a:solidFill>
                <a:effectLst/>
                <a:latin typeface="Helvetica" pitchFamily="2" charset="0"/>
              </a:rPr>
              <a:t>Rigetti</a:t>
            </a:r>
            <a:r>
              <a:rPr lang="en-US" sz="1400" b="0" i="0" dirty="0">
                <a:solidFill>
                  <a:schemeClr val="accent6">
                    <a:lumMod val="50000"/>
                  </a:schemeClr>
                </a:solidFill>
                <a:effectLst/>
                <a:latin typeface="Helvetica" pitchFamily="2" charset="0"/>
              </a:rPr>
              <a:t> Computing</a:t>
            </a:r>
          </a:p>
        </p:txBody>
      </p:sp>
      <p:sp>
        <p:nvSpPr>
          <p:cNvPr id="9" name="TextBox 8">
            <a:extLst>
              <a:ext uri="{FF2B5EF4-FFF2-40B4-BE49-F238E27FC236}">
                <a16:creationId xmlns:a16="http://schemas.microsoft.com/office/drawing/2014/main" id="{332F6ABB-9360-ECAD-6722-FEB6884B7E3D}"/>
              </a:ext>
            </a:extLst>
          </p:cNvPr>
          <p:cNvSpPr txBox="1"/>
          <p:nvPr/>
        </p:nvSpPr>
        <p:spPr>
          <a:xfrm>
            <a:off x="4572000" y="4513029"/>
            <a:ext cx="3834307" cy="738664"/>
          </a:xfrm>
          <a:prstGeom prst="rect">
            <a:avLst/>
          </a:prstGeom>
          <a:noFill/>
        </p:spPr>
        <p:txBody>
          <a:bodyPr wrap="square" rtlCol="0">
            <a:spAutoFit/>
          </a:bodyPr>
          <a:lstStyle/>
          <a:p>
            <a:r>
              <a:rPr lang="en-US" sz="1400" b="0" i="0" dirty="0">
                <a:solidFill>
                  <a:schemeClr val="accent6">
                    <a:lumMod val="50000"/>
                  </a:schemeClr>
                </a:solidFill>
                <a:effectLst/>
                <a:latin typeface="Helvetica" pitchFamily="2" charset="0"/>
              </a:rPr>
              <a:t>SQMS Center researcher Silvia </a:t>
            </a:r>
            <a:r>
              <a:rPr lang="en-US" sz="1400" b="0" i="0" dirty="0" err="1">
                <a:solidFill>
                  <a:schemeClr val="accent6">
                    <a:lumMod val="50000"/>
                  </a:schemeClr>
                </a:solidFill>
                <a:effectLst/>
                <a:latin typeface="Helvetica" pitchFamily="2" charset="0"/>
              </a:rPr>
              <a:t>Zorzetti</a:t>
            </a:r>
            <a:r>
              <a:rPr lang="en-US" sz="1400" b="0" i="0" dirty="0">
                <a:solidFill>
                  <a:schemeClr val="accent6">
                    <a:lumMod val="50000"/>
                  </a:schemeClr>
                </a:solidFill>
                <a:effectLst/>
                <a:latin typeface="Helvetica" pitchFamily="2" charset="0"/>
              </a:rPr>
              <a:t> inspects a dilution refrigerator set with a single cavity. Photo: Ryan </a:t>
            </a:r>
            <a:r>
              <a:rPr lang="en-US" sz="1400" b="0" i="0" dirty="0" err="1">
                <a:solidFill>
                  <a:schemeClr val="accent6">
                    <a:lumMod val="50000"/>
                  </a:schemeClr>
                </a:solidFill>
                <a:effectLst/>
                <a:latin typeface="Helvetica" pitchFamily="2" charset="0"/>
              </a:rPr>
              <a:t>Postel</a:t>
            </a:r>
            <a:r>
              <a:rPr lang="en-US" sz="1400" b="0" i="0" dirty="0">
                <a:solidFill>
                  <a:schemeClr val="accent6">
                    <a:lumMod val="50000"/>
                  </a:schemeClr>
                </a:solidFill>
                <a:effectLst/>
                <a:latin typeface="Helvetica" pitchFamily="2" charset="0"/>
              </a:rPr>
              <a:t>, Fermilab</a:t>
            </a:r>
            <a:endParaRPr lang="en-US" sz="1400" dirty="0">
              <a:solidFill>
                <a:schemeClr val="accent6">
                  <a:lumMod val="50000"/>
                </a:schemeClr>
              </a:solidFill>
              <a:latin typeface="Helvetica" pitchFamily="2" charset="0"/>
            </a:endParaRPr>
          </a:p>
        </p:txBody>
      </p:sp>
      <p:sp>
        <p:nvSpPr>
          <p:cNvPr id="5" name="TextBox 4">
            <a:extLst>
              <a:ext uri="{FF2B5EF4-FFF2-40B4-BE49-F238E27FC236}">
                <a16:creationId xmlns:a16="http://schemas.microsoft.com/office/drawing/2014/main" id="{1EDCFAEB-5752-0478-40CB-2BD05BA9C790}"/>
              </a:ext>
            </a:extLst>
          </p:cNvPr>
          <p:cNvSpPr txBox="1"/>
          <p:nvPr/>
        </p:nvSpPr>
        <p:spPr>
          <a:xfrm>
            <a:off x="662890" y="5441603"/>
            <a:ext cx="7735267" cy="830997"/>
          </a:xfrm>
          <a:prstGeom prst="rect">
            <a:avLst/>
          </a:prstGeom>
          <a:noFill/>
        </p:spPr>
        <p:txBody>
          <a:bodyPr wrap="square" rtlCol="0">
            <a:spAutoFit/>
          </a:bodyPr>
          <a:lstStyle/>
          <a:p>
            <a:pPr algn="ctr"/>
            <a:r>
              <a:rPr lang="en-US" dirty="0">
                <a:solidFill>
                  <a:srgbClr val="444444"/>
                </a:solidFill>
                <a:latin typeface="Helvetica Neue" panose="02000503000000020004" pitchFamily="2" charset="0"/>
              </a:rPr>
              <a:t>New result: silicon seems to limit the performance of superconducting quantum processors</a:t>
            </a:r>
            <a:endParaRPr lang="en-US" dirty="0"/>
          </a:p>
        </p:txBody>
      </p:sp>
    </p:spTree>
    <p:extLst>
      <p:ext uri="{BB962C8B-B14F-4D97-AF65-F5344CB8AC3E}">
        <p14:creationId xmlns:p14="http://schemas.microsoft.com/office/powerpoint/2010/main" val="3311821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1" name="Footer Placeholder 2">
            <a:extLst>
              <a:ext uri="{FF2B5EF4-FFF2-40B4-BE49-F238E27FC236}">
                <a16:creationId xmlns:a16="http://schemas.microsoft.com/office/drawing/2014/main" id="{82AE98BF-FC1A-2441-AB59-07E0FA66827C}"/>
              </a:ext>
            </a:extLst>
          </p:cNvPr>
          <p:cNvSpPr>
            <a:spLocks noGrp="1"/>
          </p:cNvSpPr>
          <p:nvPr>
            <p:ph type="ftr" sz="quarter" idx="3"/>
          </p:nvPr>
        </p:nvSpPr>
        <p:spPr>
          <a:xfrm>
            <a:off x="890311" y="6501418"/>
            <a:ext cx="6262118" cy="242873"/>
          </a:xfrm>
        </p:spPr>
        <p:txBody>
          <a:bodyPr/>
          <a:lstStyle/>
          <a:p>
            <a:pPr>
              <a:defRPr/>
            </a:pPr>
            <a:r>
              <a:rPr lang="en-US" b="1" dirty="0"/>
              <a:t>The Office of Communication</a:t>
            </a:r>
          </a:p>
        </p:txBody>
      </p:sp>
      <p:sp>
        <p:nvSpPr>
          <p:cNvPr id="14" name="Title 13">
            <a:extLst>
              <a:ext uri="{FF2B5EF4-FFF2-40B4-BE49-F238E27FC236}">
                <a16:creationId xmlns:a16="http://schemas.microsoft.com/office/drawing/2014/main" id="{570CD5A9-58F7-3A47-A65B-EC4BAB1AF0DB}"/>
              </a:ext>
            </a:extLst>
          </p:cNvPr>
          <p:cNvSpPr>
            <a:spLocks noGrp="1"/>
          </p:cNvSpPr>
          <p:nvPr>
            <p:ph type="title"/>
          </p:nvPr>
        </p:nvSpPr>
        <p:spPr>
          <a:xfrm>
            <a:off x="429419" y="408709"/>
            <a:ext cx="8686800" cy="427877"/>
          </a:xfrm>
        </p:spPr>
        <p:txBody>
          <a:bodyPr/>
          <a:lstStyle/>
          <a:p>
            <a:r>
              <a:rPr lang="en-US" sz="2600" dirty="0"/>
              <a:t>DUNE update</a:t>
            </a:r>
          </a:p>
        </p:txBody>
      </p:sp>
      <p:pic>
        <p:nvPicPr>
          <p:cNvPr id="1026" name="Picture 2">
            <a:extLst>
              <a:ext uri="{FF2B5EF4-FFF2-40B4-BE49-F238E27FC236}">
                <a16:creationId xmlns:a16="http://schemas.microsoft.com/office/drawing/2014/main" id="{BBA2A006-DF98-7506-C62E-4FF1ED231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8" y="2440145"/>
            <a:ext cx="3384782" cy="36491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10;&#10;Description automatically generated with medium confidence">
            <a:extLst>
              <a:ext uri="{FF2B5EF4-FFF2-40B4-BE49-F238E27FC236}">
                <a16:creationId xmlns:a16="http://schemas.microsoft.com/office/drawing/2014/main" id="{45716587-489B-5279-70EB-1C1CDB9FD190}"/>
              </a:ext>
            </a:extLst>
          </p:cNvPr>
          <p:cNvPicPr>
            <a:picLocks noChangeAspect="1"/>
          </p:cNvPicPr>
          <p:nvPr/>
        </p:nvPicPr>
        <p:blipFill>
          <a:blip r:embed="rId4"/>
          <a:stretch>
            <a:fillRect/>
          </a:stretch>
        </p:blipFill>
        <p:spPr>
          <a:xfrm>
            <a:off x="4572000" y="893966"/>
            <a:ext cx="4039843" cy="2242760"/>
          </a:xfrm>
          <a:prstGeom prst="rect">
            <a:avLst/>
          </a:prstGeom>
        </p:spPr>
      </p:pic>
      <p:pic>
        <p:nvPicPr>
          <p:cNvPr id="5" name="Picture 4">
            <a:extLst>
              <a:ext uri="{FF2B5EF4-FFF2-40B4-BE49-F238E27FC236}">
                <a16:creationId xmlns:a16="http://schemas.microsoft.com/office/drawing/2014/main" id="{9F62A74C-31DC-62BE-2EE1-BCBA778BC9FF}"/>
              </a:ext>
            </a:extLst>
          </p:cNvPr>
          <p:cNvPicPr>
            <a:picLocks noChangeAspect="1"/>
          </p:cNvPicPr>
          <p:nvPr/>
        </p:nvPicPr>
        <p:blipFill>
          <a:blip r:embed="rId5"/>
          <a:stretch>
            <a:fillRect/>
          </a:stretch>
        </p:blipFill>
        <p:spPr>
          <a:xfrm>
            <a:off x="4556524" y="3814768"/>
            <a:ext cx="4039844" cy="2228879"/>
          </a:xfrm>
          <a:prstGeom prst="rect">
            <a:avLst/>
          </a:prstGeom>
        </p:spPr>
      </p:pic>
      <p:sp>
        <p:nvSpPr>
          <p:cNvPr id="2" name="TextBox 1">
            <a:extLst>
              <a:ext uri="{FF2B5EF4-FFF2-40B4-BE49-F238E27FC236}">
                <a16:creationId xmlns:a16="http://schemas.microsoft.com/office/drawing/2014/main" id="{91FC389A-A23C-248A-A461-A4AAF3A8AAD1}"/>
              </a:ext>
            </a:extLst>
          </p:cNvPr>
          <p:cNvSpPr txBox="1"/>
          <p:nvPr/>
        </p:nvSpPr>
        <p:spPr>
          <a:xfrm>
            <a:off x="956140" y="1163297"/>
            <a:ext cx="3065230" cy="1200329"/>
          </a:xfrm>
          <a:prstGeom prst="rect">
            <a:avLst/>
          </a:prstGeom>
          <a:noFill/>
        </p:spPr>
        <p:txBody>
          <a:bodyPr wrap="square" rtlCol="0">
            <a:spAutoFit/>
          </a:bodyPr>
          <a:lstStyle/>
          <a:p>
            <a:pPr algn="ctr"/>
            <a:r>
              <a:rPr lang="en-US" dirty="0">
                <a:solidFill>
                  <a:srgbClr val="444444"/>
                </a:solidFill>
                <a:latin typeface="Helvetica Neue" panose="02000503000000020004" pitchFamily="2" charset="0"/>
              </a:rPr>
              <a:t>Excavation in South Dakota is 40 percent complete</a:t>
            </a:r>
            <a:endParaRPr lang="en-US" dirty="0"/>
          </a:p>
        </p:txBody>
      </p:sp>
    </p:spTree>
    <p:extLst>
      <p:ext uri="{BB962C8B-B14F-4D97-AF65-F5344CB8AC3E}">
        <p14:creationId xmlns:p14="http://schemas.microsoft.com/office/powerpoint/2010/main" val="52478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636588" y="479263"/>
            <a:ext cx="8686800" cy="427877"/>
          </a:xfrm>
        </p:spPr>
        <p:txBody>
          <a:bodyPr/>
          <a:lstStyle/>
          <a:p>
            <a:r>
              <a:rPr lang="en-US" sz="2600" dirty="0"/>
              <a:t>Science news </a:t>
            </a: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7" name="Footer Placeholder 2">
            <a:extLst>
              <a:ext uri="{FF2B5EF4-FFF2-40B4-BE49-F238E27FC236}">
                <a16:creationId xmlns:a16="http://schemas.microsoft.com/office/drawing/2014/main" id="{8F821AE7-8A8C-F846-AE59-D9C73F12D315}"/>
              </a:ext>
            </a:extLst>
          </p:cNvPr>
          <p:cNvSpPr>
            <a:spLocks noGrp="1"/>
          </p:cNvSpPr>
          <p:nvPr>
            <p:ph type="ftr" sz="quarter" idx="3"/>
          </p:nvPr>
        </p:nvSpPr>
        <p:spPr>
          <a:xfrm>
            <a:off x="1063833" y="6504213"/>
            <a:ext cx="6262118" cy="242873"/>
          </a:xfrm>
        </p:spPr>
        <p:txBody>
          <a:bodyPr/>
          <a:lstStyle/>
          <a:p>
            <a:pPr>
              <a:defRPr/>
            </a:pPr>
            <a:r>
              <a:rPr lang="en-US" b="1" dirty="0"/>
              <a:t>The Office of Communication</a:t>
            </a:r>
          </a:p>
        </p:txBody>
      </p:sp>
      <p:pic>
        <p:nvPicPr>
          <p:cNvPr id="6" name="Picture 5">
            <a:extLst>
              <a:ext uri="{FF2B5EF4-FFF2-40B4-BE49-F238E27FC236}">
                <a16:creationId xmlns:a16="http://schemas.microsoft.com/office/drawing/2014/main" id="{27253447-6993-F90A-82C0-9BA3949454D6}"/>
              </a:ext>
            </a:extLst>
          </p:cNvPr>
          <p:cNvPicPr>
            <a:picLocks noChangeAspect="1"/>
          </p:cNvPicPr>
          <p:nvPr/>
        </p:nvPicPr>
        <p:blipFill>
          <a:blip r:embed="rId3"/>
          <a:stretch>
            <a:fillRect/>
          </a:stretch>
        </p:blipFill>
        <p:spPr>
          <a:xfrm>
            <a:off x="5609090" y="1031734"/>
            <a:ext cx="2702379" cy="3603172"/>
          </a:xfrm>
          <a:prstGeom prst="rect">
            <a:avLst/>
          </a:prstGeom>
        </p:spPr>
      </p:pic>
      <p:sp>
        <p:nvSpPr>
          <p:cNvPr id="7" name="TextBox 6">
            <a:extLst>
              <a:ext uri="{FF2B5EF4-FFF2-40B4-BE49-F238E27FC236}">
                <a16:creationId xmlns:a16="http://schemas.microsoft.com/office/drawing/2014/main" id="{FC97D478-EE0C-6025-D069-728974450047}"/>
              </a:ext>
            </a:extLst>
          </p:cNvPr>
          <p:cNvSpPr txBox="1"/>
          <p:nvPr/>
        </p:nvSpPr>
        <p:spPr>
          <a:xfrm>
            <a:off x="5416211" y="4867268"/>
            <a:ext cx="3456212" cy="1169551"/>
          </a:xfrm>
          <a:prstGeom prst="rect">
            <a:avLst/>
          </a:prstGeom>
          <a:noFill/>
        </p:spPr>
        <p:txBody>
          <a:bodyPr wrap="square" rtlCol="0">
            <a:spAutoFit/>
          </a:bodyPr>
          <a:lstStyle/>
          <a:p>
            <a:r>
              <a:rPr lang="en-US" sz="1400" dirty="0">
                <a:solidFill>
                  <a:schemeClr val="accent6">
                    <a:lumMod val="50000"/>
                  </a:schemeClr>
                </a:solidFill>
                <a:latin typeface="Helvetica" pitchFamily="2" charset="0"/>
              </a:rPr>
              <a:t>B</a:t>
            </a:r>
            <a:r>
              <a:rPr lang="en-US" sz="1400" b="0" i="0" dirty="0">
                <a:solidFill>
                  <a:schemeClr val="accent6">
                    <a:lumMod val="50000"/>
                  </a:schemeClr>
                </a:solidFill>
                <a:effectLst/>
                <a:latin typeface="Helvetica" pitchFamily="2" charset="0"/>
              </a:rPr>
              <a:t>eam particles emitting ultrafast light pulses as they pass through a special magnet to capture information about each particle’s energy or trajectory.</a:t>
            </a:r>
            <a:br>
              <a:rPr lang="en-US" sz="1400" b="0" i="0" dirty="0">
                <a:solidFill>
                  <a:schemeClr val="accent6">
                    <a:lumMod val="50000"/>
                  </a:schemeClr>
                </a:solidFill>
                <a:effectLst/>
                <a:latin typeface="Helvetica" pitchFamily="2" charset="0"/>
              </a:rPr>
            </a:br>
            <a:r>
              <a:rPr lang="en-US" sz="1400" b="0" i="0" dirty="0">
                <a:solidFill>
                  <a:schemeClr val="accent6">
                    <a:lumMod val="50000"/>
                  </a:schemeClr>
                </a:solidFill>
                <a:effectLst/>
                <a:latin typeface="Helvetica" pitchFamily="2" charset="0"/>
              </a:rPr>
              <a:t>Image: Jonathan Jarvis, Fermilab</a:t>
            </a:r>
            <a:endParaRPr lang="en-US" sz="1400" dirty="0">
              <a:solidFill>
                <a:schemeClr val="accent6">
                  <a:lumMod val="50000"/>
                </a:schemeClr>
              </a:solidFill>
              <a:latin typeface="Helvetica" pitchFamily="2" charset="0"/>
            </a:endParaRPr>
          </a:p>
        </p:txBody>
      </p:sp>
      <p:pic>
        <p:nvPicPr>
          <p:cNvPr id="10" name="Picture 9">
            <a:extLst>
              <a:ext uri="{FF2B5EF4-FFF2-40B4-BE49-F238E27FC236}">
                <a16:creationId xmlns:a16="http://schemas.microsoft.com/office/drawing/2014/main" id="{5FB52EEE-B88B-3B99-071F-1FBC7EBB98D8}"/>
              </a:ext>
            </a:extLst>
          </p:cNvPr>
          <p:cNvPicPr>
            <a:picLocks noChangeAspect="1"/>
          </p:cNvPicPr>
          <p:nvPr/>
        </p:nvPicPr>
        <p:blipFill>
          <a:blip r:embed="rId4"/>
          <a:stretch>
            <a:fillRect/>
          </a:stretch>
        </p:blipFill>
        <p:spPr>
          <a:xfrm>
            <a:off x="478405" y="1544764"/>
            <a:ext cx="4381500" cy="3289300"/>
          </a:xfrm>
          <a:prstGeom prst="rect">
            <a:avLst/>
          </a:prstGeom>
        </p:spPr>
      </p:pic>
      <p:sp>
        <p:nvSpPr>
          <p:cNvPr id="11" name="TextBox 10">
            <a:extLst>
              <a:ext uri="{FF2B5EF4-FFF2-40B4-BE49-F238E27FC236}">
                <a16:creationId xmlns:a16="http://schemas.microsoft.com/office/drawing/2014/main" id="{48100A26-59B6-8CE8-FDF0-BE443F953756}"/>
              </a:ext>
            </a:extLst>
          </p:cNvPr>
          <p:cNvSpPr txBox="1"/>
          <p:nvPr/>
        </p:nvSpPr>
        <p:spPr>
          <a:xfrm>
            <a:off x="478405" y="4928824"/>
            <a:ext cx="3249386" cy="523220"/>
          </a:xfrm>
          <a:prstGeom prst="rect">
            <a:avLst/>
          </a:prstGeom>
          <a:noFill/>
        </p:spPr>
        <p:txBody>
          <a:bodyPr wrap="square" rtlCol="0">
            <a:spAutoFit/>
          </a:bodyPr>
          <a:lstStyle/>
          <a:p>
            <a:r>
              <a:rPr lang="en-US" sz="1400" b="0" i="0" dirty="0">
                <a:solidFill>
                  <a:schemeClr val="accent6">
                    <a:lumMod val="50000"/>
                  </a:schemeClr>
                </a:solidFill>
                <a:effectLst/>
                <a:latin typeface="Helvetica Neue" panose="02000503000000020004" pitchFamily="2" charset="0"/>
              </a:rPr>
              <a:t>The CMS detector  at CERN. </a:t>
            </a:r>
            <a:br>
              <a:rPr lang="en-US" sz="1400" b="0" i="0" dirty="0">
                <a:solidFill>
                  <a:schemeClr val="accent6">
                    <a:lumMod val="50000"/>
                  </a:schemeClr>
                </a:solidFill>
                <a:effectLst/>
                <a:latin typeface="Helvetica Neue" panose="02000503000000020004" pitchFamily="2" charset="0"/>
              </a:rPr>
            </a:br>
            <a:r>
              <a:rPr lang="en-US" sz="1400" b="0" i="0" dirty="0">
                <a:solidFill>
                  <a:schemeClr val="accent6">
                    <a:lumMod val="50000"/>
                  </a:schemeClr>
                </a:solidFill>
                <a:effectLst/>
                <a:latin typeface="Helvetica Neue" panose="02000503000000020004" pitchFamily="2" charset="0"/>
              </a:rPr>
              <a:t>Photo</a:t>
            </a:r>
            <a:r>
              <a:rPr lang="en-US" sz="1400" dirty="0">
                <a:solidFill>
                  <a:schemeClr val="accent6">
                    <a:lumMod val="50000"/>
                  </a:schemeClr>
                </a:solidFill>
                <a:latin typeface="Helvetica Neue" panose="02000503000000020004" pitchFamily="2" charset="0"/>
              </a:rPr>
              <a:t>: </a:t>
            </a:r>
            <a:r>
              <a:rPr lang="en-US" sz="1400" b="0" i="0" dirty="0">
                <a:solidFill>
                  <a:schemeClr val="accent6">
                    <a:lumMod val="50000"/>
                  </a:schemeClr>
                </a:solidFill>
                <a:effectLst/>
                <a:latin typeface="Helvetica Neue" panose="02000503000000020004" pitchFamily="2" charset="0"/>
              </a:rPr>
              <a:t>Samuel Joseph Hertzog, CERN</a:t>
            </a:r>
            <a:endParaRPr lang="en-US" sz="1400" dirty="0">
              <a:solidFill>
                <a:schemeClr val="accent6">
                  <a:lumMod val="50000"/>
                </a:schemeClr>
              </a:solidFill>
            </a:endParaRPr>
          </a:p>
        </p:txBody>
      </p:sp>
    </p:spTree>
    <p:extLst>
      <p:ext uri="{BB962C8B-B14F-4D97-AF65-F5344CB8AC3E}">
        <p14:creationId xmlns:p14="http://schemas.microsoft.com/office/powerpoint/2010/main" val="82374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500145" y="266992"/>
            <a:ext cx="8686800" cy="427877"/>
          </a:xfrm>
        </p:spPr>
        <p:txBody>
          <a:bodyPr/>
          <a:lstStyle/>
          <a:p>
            <a:r>
              <a:rPr lang="en-US" dirty="0"/>
              <a:t>New stories in</a:t>
            </a: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7" name="Footer Placeholder 2">
            <a:extLst>
              <a:ext uri="{FF2B5EF4-FFF2-40B4-BE49-F238E27FC236}">
                <a16:creationId xmlns:a16="http://schemas.microsoft.com/office/drawing/2014/main" id="{8F821AE7-8A8C-F846-AE59-D9C73F12D315}"/>
              </a:ext>
            </a:extLst>
          </p:cNvPr>
          <p:cNvSpPr>
            <a:spLocks noGrp="1"/>
          </p:cNvSpPr>
          <p:nvPr>
            <p:ph type="ftr" sz="quarter" idx="3"/>
          </p:nvPr>
        </p:nvSpPr>
        <p:spPr>
          <a:xfrm>
            <a:off x="1112818" y="6535736"/>
            <a:ext cx="6262118" cy="242873"/>
          </a:xfrm>
        </p:spPr>
        <p:txBody>
          <a:bodyPr/>
          <a:lstStyle/>
          <a:p>
            <a:pPr>
              <a:defRPr/>
            </a:pPr>
            <a:r>
              <a:rPr lang="en-US" b="1" dirty="0"/>
              <a:t>The Office of Communication</a:t>
            </a:r>
          </a:p>
        </p:txBody>
      </p:sp>
      <p:pic>
        <p:nvPicPr>
          <p:cNvPr id="35" name="Picture 34" descr="A picture containing text, clipart&#10;&#10;Description automatically generated">
            <a:extLst>
              <a:ext uri="{FF2B5EF4-FFF2-40B4-BE49-F238E27FC236}">
                <a16:creationId xmlns:a16="http://schemas.microsoft.com/office/drawing/2014/main" id="{31BCDF6B-A12A-2C40-9589-2D80873F9C53}"/>
              </a:ext>
            </a:extLst>
          </p:cNvPr>
          <p:cNvPicPr>
            <a:picLocks noChangeAspect="1"/>
          </p:cNvPicPr>
          <p:nvPr/>
        </p:nvPicPr>
        <p:blipFill>
          <a:blip r:embed="rId3"/>
          <a:stretch>
            <a:fillRect/>
          </a:stretch>
        </p:blipFill>
        <p:spPr>
          <a:xfrm>
            <a:off x="2977664" y="200827"/>
            <a:ext cx="2157046" cy="427403"/>
          </a:xfrm>
          <a:prstGeom prst="rect">
            <a:avLst/>
          </a:prstGeom>
        </p:spPr>
      </p:pic>
      <p:pic>
        <p:nvPicPr>
          <p:cNvPr id="3" name="Picture 2">
            <a:extLst>
              <a:ext uri="{FF2B5EF4-FFF2-40B4-BE49-F238E27FC236}">
                <a16:creationId xmlns:a16="http://schemas.microsoft.com/office/drawing/2014/main" id="{E5EB914F-B043-582D-1BFD-9FA752D0A280}"/>
              </a:ext>
            </a:extLst>
          </p:cNvPr>
          <p:cNvPicPr>
            <a:picLocks noChangeAspect="1"/>
          </p:cNvPicPr>
          <p:nvPr/>
        </p:nvPicPr>
        <p:blipFill>
          <a:blip r:embed="rId4"/>
          <a:stretch>
            <a:fillRect/>
          </a:stretch>
        </p:blipFill>
        <p:spPr>
          <a:xfrm>
            <a:off x="2466868" y="761034"/>
            <a:ext cx="4210264" cy="2090527"/>
          </a:xfrm>
          <a:prstGeom prst="rect">
            <a:avLst/>
          </a:prstGeom>
        </p:spPr>
      </p:pic>
      <p:pic>
        <p:nvPicPr>
          <p:cNvPr id="7" name="Picture 6">
            <a:extLst>
              <a:ext uri="{FF2B5EF4-FFF2-40B4-BE49-F238E27FC236}">
                <a16:creationId xmlns:a16="http://schemas.microsoft.com/office/drawing/2014/main" id="{939BDC97-0196-898D-E382-A5822810FDFA}"/>
              </a:ext>
            </a:extLst>
          </p:cNvPr>
          <p:cNvPicPr>
            <a:picLocks noChangeAspect="1"/>
          </p:cNvPicPr>
          <p:nvPr/>
        </p:nvPicPr>
        <p:blipFill>
          <a:blip r:embed="rId5"/>
          <a:stretch>
            <a:fillRect/>
          </a:stretch>
        </p:blipFill>
        <p:spPr>
          <a:xfrm>
            <a:off x="327844" y="2318657"/>
            <a:ext cx="8407799" cy="3753963"/>
          </a:xfrm>
          <a:prstGeom prst="rect">
            <a:avLst/>
          </a:prstGeom>
        </p:spPr>
      </p:pic>
    </p:spTree>
    <p:extLst>
      <p:ext uri="{BB962C8B-B14F-4D97-AF65-F5344CB8AC3E}">
        <p14:creationId xmlns:p14="http://schemas.microsoft.com/office/powerpoint/2010/main" val="50390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505962" y="413950"/>
            <a:ext cx="8686800" cy="427877"/>
          </a:xfrm>
        </p:spPr>
        <p:txBody>
          <a:bodyPr/>
          <a:lstStyle/>
          <a:p>
            <a:r>
              <a:rPr lang="en-US" sz="2600" dirty="0"/>
              <a:t>The People of Fermilab</a:t>
            </a: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7" name="Footer Placeholder 2">
            <a:extLst>
              <a:ext uri="{FF2B5EF4-FFF2-40B4-BE49-F238E27FC236}">
                <a16:creationId xmlns:a16="http://schemas.microsoft.com/office/drawing/2014/main" id="{8F821AE7-8A8C-F846-AE59-D9C73F12D315}"/>
              </a:ext>
            </a:extLst>
          </p:cNvPr>
          <p:cNvSpPr>
            <a:spLocks noGrp="1"/>
          </p:cNvSpPr>
          <p:nvPr>
            <p:ph type="ftr" sz="quarter" idx="3"/>
          </p:nvPr>
        </p:nvSpPr>
        <p:spPr>
          <a:xfrm>
            <a:off x="996041" y="6498625"/>
            <a:ext cx="6262118" cy="242873"/>
          </a:xfrm>
        </p:spPr>
        <p:txBody>
          <a:bodyPr/>
          <a:lstStyle/>
          <a:p>
            <a:pPr>
              <a:defRPr/>
            </a:pPr>
            <a:r>
              <a:rPr lang="en-US" b="1" dirty="0"/>
              <a:t>The Office of Communication</a:t>
            </a:r>
          </a:p>
        </p:txBody>
      </p:sp>
      <p:pic>
        <p:nvPicPr>
          <p:cNvPr id="6" name="Picture 5">
            <a:extLst>
              <a:ext uri="{FF2B5EF4-FFF2-40B4-BE49-F238E27FC236}">
                <a16:creationId xmlns:a16="http://schemas.microsoft.com/office/drawing/2014/main" id="{B688FA7B-476A-DA68-515D-64878472F7F7}"/>
              </a:ext>
            </a:extLst>
          </p:cNvPr>
          <p:cNvPicPr>
            <a:picLocks noChangeAspect="1"/>
          </p:cNvPicPr>
          <p:nvPr/>
        </p:nvPicPr>
        <p:blipFill>
          <a:blip r:embed="rId3"/>
          <a:stretch>
            <a:fillRect/>
          </a:stretch>
        </p:blipFill>
        <p:spPr>
          <a:xfrm>
            <a:off x="4302960" y="1681843"/>
            <a:ext cx="4280170" cy="2857500"/>
          </a:xfrm>
          <a:prstGeom prst="rect">
            <a:avLst/>
          </a:prstGeom>
        </p:spPr>
      </p:pic>
      <p:pic>
        <p:nvPicPr>
          <p:cNvPr id="11" name="Picture 10">
            <a:extLst>
              <a:ext uri="{FF2B5EF4-FFF2-40B4-BE49-F238E27FC236}">
                <a16:creationId xmlns:a16="http://schemas.microsoft.com/office/drawing/2014/main" id="{569D2A6C-BAF9-A5B4-B5ED-9C9526CA6E78}"/>
              </a:ext>
            </a:extLst>
          </p:cNvPr>
          <p:cNvPicPr>
            <a:picLocks noChangeAspect="1"/>
          </p:cNvPicPr>
          <p:nvPr/>
        </p:nvPicPr>
        <p:blipFill>
          <a:blip r:embed="rId4"/>
          <a:stretch>
            <a:fillRect/>
          </a:stretch>
        </p:blipFill>
        <p:spPr>
          <a:xfrm>
            <a:off x="996041" y="1298125"/>
            <a:ext cx="2579914" cy="3869871"/>
          </a:xfrm>
          <a:prstGeom prst="rect">
            <a:avLst/>
          </a:prstGeom>
        </p:spPr>
      </p:pic>
      <p:sp>
        <p:nvSpPr>
          <p:cNvPr id="12" name="TextBox 11">
            <a:extLst>
              <a:ext uri="{FF2B5EF4-FFF2-40B4-BE49-F238E27FC236}">
                <a16:creationId xmlns:a16="http://schemas.microsoft.com/office/drawing/2014/main" id="{C157A36D-506E-607E-F15F-F446EB990ABF}"/>
              </a:ext>
            </a:extLst>
          </p:cNvPr>
          <p:cNvSpPr txBox="1"/>
          <p:nvPr/>
        </p:nvSpPr>
        <p:spPr>
          <a:xfrm>
            <a:off x="996041" y="5192105"/>
            <a:ext cx="2579914" cy="1077218"/>
          </a:xfrm>
          <a:prstGeom prst="rect">
            <a:avLst/>
          </a:prstGeom>
          <a:noFill/>
        </p:spPr>
        <p:txBody>
          <a:bodyPr wrap="square" rtlCol="0" anchor="ctr" anchorCtr="1">
            <a:spAutoFit/>
          </a:bodyPr>
          <a:lstStyle/>
          <a:p>
            <a:pPr algn="ctr"/>
            <a:r>
              <a:rPr lang="en-US" sz="1600" dirty="0">
                <a:solidFill>
                  <a:schemeClr val="accent6">
                    <a:lumMod val="50000"/>
                  </a:schemeClr>
                </a:solidFill>
                <a:latin typeface="Helvetica" pitchFamily="2" charset="0"/>
              </a:rPr>
              <a:t>Anna </a:t>
            </a:r>
            <a:r>
              <a:rPr lang="en-US" sz="1600" dirty="0" err="1">
                <a:solidFill>
                  <a:schemeClr val="accent6">
                    <a:lumMod val="50000"/>
                  </a:schemeClr>
                </a:solidFill>
                <a:latin typeface="Helvetica" pitchFamily="2" charset="0"/>
              </a:rPr>
              <a:t>Grassellino</a:t>
            </a:r>
            <a:endParaRPr lang="en-US" sz="1600" dirty="0">
              <a:solidFill>
                <a:schemeClr val="accent6">
                  <a:lumMod val="50000"/>
                </a:schemeClr>
              </a:solidFill>
              <a:latin typeface="Helvetica" pitchFamily="2" charset="0"/>
            </a:endParaRPr>
          </a:p>
          <a:p>
            <a:pPr algn="ctr"/>
            <a:r>
              <a:rPr lang="en-US" sz="1600" dirty="0">
                <a:solidFill>
                  <a:schemeClr val="accent6">
                    <a:lumMod val="50000"/>
                  </a:schemeClr>
                </a:solidFill>
                <a:latin typeface="Helvetica" pitchFamily="2" charset="0"/>
              </a:rPr>
              <a:t>awarded a Breakthrough Prize in fundamental physics</a:t>
            </a:r>
          </a:p>
        </p:txBody>
      </p:sp>
      <p:sp>
        <p:nvSpPr>
          <p:cNvPr id="13" name="TextBox 12">
            <a:extLst>
              <a:ext uri="{FF2B5EF4-FFF2-40B4-BE49-F238E27FC236}">
                <a16:creationId xmlns:a16="http://schemas.microsoft.com/office/drawing/2014/main" id="{7222A25D-1D2E-B7DB-247B-4F9FEF92F6EC}"/>
              </a:ext>
            </a:extLst>
          </p:cNvPr>
          <p:cNvSpPr txBox="1"/>
          <p:nvPr/>
        </p:nvSpPr>
        <p:spPr>
          <a:xfrm>
            <a:off x="5372105" y="4690268"/>
            <a:ext cx="2331131" cy="830997"/>
          </a:xfrm>
          <a:prstGeom prst="rect">
            <a:avLst/>
          </a:prstGeom>
          <a:noFill/>
        </p:spPr>
        <p:txBody>
          <a:bodyPr wrap="square" rtlCol="0">
            <a:spAutoFit/>
          </a:bodyPr>
          <a:lstStyle/>
          <a:p>
            <a:pPr algn="ctr"/>
            <a:r>
              <a:rPr lang="en-US" sz="1600" dirty="0">
                <a:solidFill>
                  <a:schemeClr val="accent6">
                    <a:lumMod val="50000"/>
                  </a:schemeClr>
                </a:solidFill>
                <a:latin typeface="Helvetica" pitchFamily="2" charset="0"/>
              </a:rPr>
              <a:t>Roger Snyder</a:t>
            </a:r>
            <a:br>
              <a:rPr lang="en-US" sz="1600" dirty="0">
                <a:solidFill>
                  <a:schemeClr val="accent6">
                    <a:lumMod val="50000"/>
                  </a:schemeClr>
                </a:solidFill>
                <a:latin typeface="Helvetica" pitchFamily="2" charset="0"/>
              </a:rPr>
            </a:br>
            <a:r>
              <a:rPr lang="en-US" sz="1600" dirty="0">
                <a:solidFill>
                  <a:schemeClr val="accent6">
                    <a:lumMod val="50000"/>
                  </a:schemeClr>
                </a:solidFill>
                <a:latin typeface="Helvetica" pitchFamily="2" charset="0"/>
              </a:rPr>
              <a:t>named manager of the DOE Fermi Site Office</a:t>
            </a:r>
          </a:p>
        </p:txBody>
      </p:sp>
    </p:spTree>
    <p:extLst>
      <p:ext uri="{BB962C8B-B14F-4D97-AF65-F5344CB8AC3E}">
        <p14:creationId xmlns:p14="http://schemas.microsoft.com/office/powerpoint/2010/main" val="417971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A2D64AE-D9F5-B94F-97E7-A21B57FE99E4}"/>
              </a:ext>
            </a:extLst>
          </p:cNvPr>
          <p:cNvSpPr>
            <a:spLocks noGrp="1"/>
          </p:cNvSpPr>
          <p:nvPr>
            <p:ph type="title"/>
          </p:nvPr>
        </p:nvSpPr>
        <p:spPr>
          <a:xfrm>
            <a:off x="505962" y="413950"/>
            <a:ext cx="8686800" cy="427877"/>
          </a:xfrm>
        </p:spPr>
        <p:txBody>
          <a:bodyPr/>
          <a:lstStyle/>
          <a:p>
            <a:r>
              <a:rPr lang="en-US" sz="2600" dirty="0"/>
              <a:t>The People of Fermilab – profiles</a:t>
            </a:r>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7" name="Footer Placeholder 2">
            <a:extLst>
              <a:ext uri="{FF2B5EF4-FFF2-40B4-BE49-F238E27FC236}">
                <a16:creationId xmlns:a16="http://schemas.microsoft.com/office/drawing/2014/main" id="{8F821AE7-8A8C-F846-AE59-D9C73F12D315}"/>
              </a:ext>
            </a:extLst>
          </p:cNvPr>
          <p:cNvSpPr>
            <a:spLocks noGrp="1"/>
          </p:cNvSpPr>
          <p:nvPr>
            <p:ph type="ftr" sz="quarter" idx="3"/>
          </p:nvPr>
        </p:nvSpPr>
        <p:spPr>
          <a:xfrm>
            <a:off x="772743" y="6493327"/>
            <a:ext cx="6262118" cy="242873"/>
          </a:xfrm>
        </p:spPr>
        <p:txBody>
          <a:bodyPr/>
          <a:lstStyle/>
          <a:p>
            <a:pPr>
              <a:defRPr/>
            </a:pPr>
            <a:r>
              <a:rPr lang="en-US" b="1" dirty="0"/>
              <a:t>The Office of Communication</a:t>
            </a:r>
          </a:p>
        </p:txBody>
      </p:sp>
      <p:sp>
        <p:nvSpPr>
          <p:cNvPr id="13" name="TextBox 12">
            <a:extLst>
              <a:ext uri="{FF2B5EF4-FFF2-40B4-BE49-F238E27FC236}">
                <a16:creationId xmlns:a16="http://schemas.microsoft.com/office/drawing/2014/main" id="{7222A25D-1D2E-B7DB-247B-4F9FEF92F6EC}"/>
              </a:ext>
            </a:extLst>
          </p:cNvPr>
          <p:cNvSpPr txBox="1"/>
          <p:nvPr/>
        </p:nvSpPr>
        <p:spPr>
          <a:xfrm>
            <a:off x="5792631" y="5129893"/>
            <a:ext cx="2095508" cy="584775"/>
          </a:xfrm>
          <a:prstGeom prst="rect">
            <a:avLst/>
          </a:prstGeom>
          <a:noFill/>
        </p:spPr>
        <p:txBody>
          <a:bodyPr wrap="square" rtlCol="0">
            <a:spAutoFit/>
          </a:bodyPr>
          <a:lstStyle/>
          <a:p>
            <a:r>
              <a:rPr lang="en-US" sz="1600" dirty="0" err="1">
                <a:solidFill>
                  <a:schemeClr val="accent6">
                    <a:lumMod val="50000"/>
                  </a:schemeClr>
                </a:solidFill>
                <a:latin typeface="Helvetica" pitchFamily="2" charset="0"/>
              </a:rPr>
              <a:t>Sajini</a:t>
            </a:r>
            <a:r>
              <a:rPr lang="en-US" sz="1600" dirty="0">
                <a:solidFill>
                  <a:schemeClr val="accent6">
                    <a:lumMod val="50000"/>
                  </a:schemeClr>
                </a:solidFill>
                <a:latin typeface="Helvetica" pitchFamily="2" charset="0"/>
              </a:rPr>
              <a:t> </a:t>
            </a:r>
            <a:r>
              <a:rPr lang="en-US" sz="1600" dirty="0" err="1">
                <a:solidFill>
                  <a:schemeClr val="accent6">
                    <a:lumMod val="50000"/>
                  </a:schemeClr>
                </a:solidFill>
                <a:latin typeface="Helvetica" pitchFamily="2" charset="0"/>
              </a:rPr>
              <a:t>Wijethunga</a:t>
            </a:r>
            <a:r>
              <a:rPr lang="en-US" sz="1600" dirty="0">
                <a:solidFill>
                  <a:schemeClr val="accent6">
                    <a:lumMod val="50000"/>
                  </a:schemeClr>
                </a:solidFill>
                <a:latin typeface="Helvetica" pitchFamily="2" charset="0"/>
              </a:rPr>
              <a:t>, accelerator scientist</a:t>
            </a:r>
          </a:p>
        </p:txBody>
      </p:sp>
      <p:sp>
        <p:nvSpPr>
          <p:cNvPr id="2" name="TextBox 1">
            <a:extLst>
              <a:ext uri="{FF2B5EF4-FFF2-40B4-BE49-F238E27FC236}">
                <a16:creationId xmlns:a16="http://schemas.microsoft.com/office/drawing/2014/main" id="{A35E52B8-D18D-3505-A6BB-633C3CE40A0C}"/>
              </a:ext>
            </a:extLst>
          </p:cNvPr>
          <p:cNvSpPr txBox="1"/>
          <p:nvPr/>
        </p:nvSpPr>
        <p:spPr>
          <a:xfrm>
            <a:off x="1714501" y="5098048"/>
            <a:ext cx="2095508" cy="584775"/>
          </a:xfrm>
          <a:prstGeom prst="rect">
            <a:avLst/>
          </a:prstGeom>
          <a:noFill/>
        </p:spPr>
        <p:txBody>
          <a:bodyPr wrap="square" rtlCol="0">
            <a:spAutoFit/>
          </a:bodyPr>
          <a:lstStyle/>
          <a:p>
            <a:r>
              <a:rPr lang="en-US" sz="1600" dirty="0">
                <a:solidFill>
                  <a:schemeClr val="accent6">
                    <a:lumMod val="50000"/>
                  </a:schemeClr>
                </a:solidFill>
                <a:latin typeface="Helvetica" pitchFamily="2" charset="0"/>
              </a:rPr>
              <a:t>Timm Hobbs, theoretical physicist</a:t>
            </a:r>
          </a:p>
        </p:txBody>
      </p:sp>
      <p:pic>
        <p:nvPicPr>
          <p:cNvPr id="5" name="Picture 4">
            <a:extLst>
              <a:ext uri="{FF2B5EF4-FFF2-40B4-BE49-F238E27FC236}">
                <a16:creationId xmlns:a16="http://schemas.microsoft.com/office/drawing/2014/main" id="{C47FFDD6-1E92-8A27-138A-6120BBCB6DB5}"/>
              </a:ext>
            </a:extLst>
          </p:cNvPr>
          <p:cNvPicPr>
            <a:picLocks noChangeAspect="1"/>
          </p:cNvPicPr>
          <p:nvPr/>
        </p:nvPicPr>
        <p:blipFill>
          <a:blip r:embed="rId3"/>
          <a:stretch>
            <a:fillRect/>
          </a:stretch>
        </p:blipFill>
        <p:spPr>
          <a:xfrm>
            <a:off x="5509652" y="1590675"/>
            <a:ext cx="2324833" cy="3378758"/>
          </a:xfrm>
          <a:prstGeom prst="rect">
            <a:avLst/>
          </a:prstGeom>
        </p:spPr>
      </p:pic>
      <p:pic>
        <p:nvPicPr>
          <p:cNvPr id="8" name="Picture 7">
            <a:extLst>
              <a:ext uri="{FF2B5EF4-FFF2-40B4-BE49-F238E27FC236}">
                <a16:creationId xmlns:a16="http://schemas.microsoft.com/office/drawing/2014/main" id="{A27B6E7B-1665-6D19-B267-B0A0789AF14E}"/>
              </a:ext>
            </a:extLst>
          </p:cNvPr>
          <p:cNvPicPr>
            <a:picLocks noChangeAspect="1"/>
          </p:cNvPicPr>
          <p:nvPr/>
        </p:nvPicPr>
        <p:blipFill>
          <a:blip r:embed="rId4"/>
          <a:stretch>
            <a:fillRect/>
          </a:stretch>
        </p:blipFill>
        <p:spPr>
          <a:xfrm>
            <a:off x="1570019" y="1590675"/>
            <a:ext cx="2239989" cy="3355005"/>
          </a:xfrm>
          <a:prstGeom prst="rect">
            <a:avLst/>
          </a:prstGeom>
        </p:spPr>
      </p:pic>
    </p:spTree>
    <p:extLst>
      <p:ext uri="{BB962C8B-B14F-4D97-AF65-F5344CB8AC3E}">
        <p14:creationId xmlns:p14="http://schemas.microsoft.com/office/powerpoint/2010/main" val="3004672011"/>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90F9BF3-2F97-EE44-B494-4A01DC77FAD2}" vid="{BB151D97-DBEF-9F4F-A2B4-45F81817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Fermilab_PPT_090815</Template>
  <TotalTime>10005</TotalTime>
  <Words>1588</Words>
  <Application>Microsoft Macintosh PowerPoint</Application>
  <PresentationFormat>On-screen Show (4:3)</PresentationFormat>
  <Paragraphs>154</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Gabriola</vt:lpstr>
      <vt:lpstr>Helvetica</vt:lpstr>
      <vt:lpstr>Helvetica Neue</vt:lpstr>
      <vt:lpstr>inherit</vt:lpstr>
      <vt:lpstr>Roboto</vt:lpstr>
      <vt:lpstr>Fermilab_PPT_090815</vt:lpstr>
      <vt:lpstr>PowerPoint Presentation</vt:lpstr>
      <vt:lpstr>Bonnie Fleming joins Fermilab</vt:lpstr>
      <vt:lpstr>  International visits </vt:lpstr>
      <vt:lpstr>Quantum update</vt:lpstr>
      <vt:lpstr>DUNE update</vt:lpstr>
      <vt:lpstr>Science news </vt:lpstr>
      <vt:lpstr>New stories in</vt:lpstr>
      <vt:lpstr>The People of Fermilab</vt:lpstr>
      <vt:lpstr>The People of Fermilab – profiles</vt:lpstr>
      <vt:lpstr>New Fermilab videos on YouTube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Biron</dc:creator>
  <cp:lastModifiedBy>Kurt Riesselmann</cp:lastModifiedBy>
  <cp:revision>178</cp:revision>
  <cp:lastPrinted>2014-01-20T19:40:21Z</cp:lastPrinted>
  <dcterms:created xsi:type="dcterms:W3CDTF">2020-05-19T21:17:53Z</dcterms:created>
  <dcterms:modified xsi:type="dcterms:W3CDTF">2022-09-22T21:15:06Z</dcterms:modified>
</cp:coreProperties>
</file>